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264" r:id="rId2"/>
    <p:sldId id="530" r:id="rId3"/>
    <p:sldId id="677" r:id="rId4"/>
    <p:sldId id="606" r:id="rId5"/>
    <p:sldId id="612" r:id="rId6"/>
    <p:sldId id="613" r:id="rId7"/>
    <p:sldId id="614" r:id="rId8"/>
    <p:sldId id="615" r:id="rId9"/>
    <p:sldId id="616" r:id="rId10"/>
    <p:sldId id="617" r:id="rId11"/>
    <p:sldId id="618" r:id="rId12"/>
    <p:sldId id="619" r:id="rId13"/>
    <p:sldId id="620" r:id="rId14"/>
    <p:sldId id="675" r:id="rId15"/>
    <p:sldId id="621" r:id="rId16"/>
    <p:sldId id="622" r:id="rId17"/>
    <p:sldId id="623" r:id="rId18"/>
    <p:sldId id="676" r:id="rId19"/>
    <p:sldId id="624" r:id="rId20"/>
    <p:sldId id="625" r:id="rId21"/>
    <p:sldId id="626" r:id="rId22"/>
    <p:sldId id="627" r:id="rId23"/>
    <p:sldId id="628" r:id="rId24"/>
    <p:sldId id="673" r:id="rId25"/>
    <p:sldId id="630" r:id="rId26"/>
    <p:sldId id="631" r:id="rId27"/>
    <p:sldId id="632" r:id="rId28"/>
    <p:sldId id="633" r:id="rId29"/>
    <p:sldId id="634" r:id="rId30"/>
    <p:sldId id="635" r:id="rId31"/>
    <p:sldId id="636" r:id="rId32"/>
    <p:sldId id="637" r:id="rId33"/>
    <p:sldId id="638" r:id="rId34"/>
    <p:sldId id="670" r:id="rId35"/>
    <p:sldId id="672" r:id="rId36"/>
    <p:sldId id="639" r:id="rId37"/>
    <p:sldId id="640" r:id="rId38"/>
    <p:sldId id="668" r:id="rId39"/>
    <p:sldId id="643" r:id="rId40"/>
    <p:sldId id="644" r:id="rId41"/>
    <p:sldId id="645" r:id="rId42"/>
    <p:sldId id="646" r:id="rId43"/>
    <p:sldId id="647" r:id="rId44"/>
    <p:sldId id="648" r:id="rId45"/>
    <p:sldId id="649" r:id="rId46"/>
    <p:sldId id="650" r:id="rId47"/>
    <p:sldId id="651" r:id="rId48"/>
    <p:sldId id="652" r:id="rId49"/>
    <p:sldId id="653" r:id="rId50"/>
    <p:sldId id="654" r:id="rId51"/>
    <p:sldId id="664" r:id="rId52"/>
    <p:sldId id="665" r:id="rId53"/>
    <p:sldId id="666" r:id="rId54"/>
    <p:sldId id="658" r:id="rId55"/>
    <p:sldId id="659" r:id="rId56"/>
    <p:sldId id="660" r:id="rId57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682"/>
    <a:srgbClr val="FF6600"/>
    <a:srgbClr val="FA8214"/>
    <a:srgbClr val="50AAE6"/>
    <a:srgbClr val="6699FF"/>
    <a:srgbClr val="DCA01E"/>
    <a:srgbClr val="82BE3C"/>
    <a:srgbClr val="FF99FF"/>
    <a:srgbClr val="5A6EB4"/>
    <a:srgbClr val="A00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7" autoAdjust="0"/>
    <p:restoredTop sz="86462" autoAdjust="0"/>
  </p:normalViewPr>
  <p:slideViewPr>
    <p:cSldViewPr showGuides="1">
      <p:cViewPr>
        <p:scale>
          <a:sx n="80" d="100"/>
          <a:sy n="80" d="100"/>
        </p:scale>
        <p:origin x="1476" y="5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howGuides="1">
      <p:cViewPr varScale="1">
        <p:scale>
          <a:sx n="89" d="100"/>
          <a:sy n="89" d="100"/>
        </p:scale>
        <p:origin x="3798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7A0A65-EB5A-4BC9-A82D-1A83C3DC9A2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8A6EFAAA-2FEB-425C-A3EC-99569893F766}">
      <dgm:prSet phldrT="[Text]" custT="1"/>
      <dgm:spPr/>
      <dgm:t>
        <a:bodyPr/>
        <a:lstStyle/>
        <a:p>
          <a:r>
            <a:rPr lang="de-DE" sz="2000" dirty="0" smtClean="0">
              <a:latin typeface="Candara" panose="020E0502030303020204" pitchFamily="34" charset="0"/>
            </a:rPr>
            <a:t>Human </a:t>
          </a:r>
          <a:br>
            <a:rPr lang="de-DE" sz="2000" dirty="0" smtClean="0">
              <a:latin typeface="Candara" panose="020E0502030303020204" pitchFamily="34" charset="0"/>
            </a:rPr>
          </a:br>
          <a:r>
            <a:rPr lang="de-DE" sz="2000" dirty="0" smtClean="0">
              <a:latin typeface="Candara" panose="020E0502030303020204" pitchFamily="34" charset="0"/>
            </a:rPr>
            <a:t>Computer</a:t>
          </a:r>
          <a:br>
            <a:rPr lang="de-DE" sz="2000" dirty="0" smtClean="0">
              <a:latin typeface="Candara" panose="020E0502030303020204" pitchFamily="34" charset="0"/>
            </a:rPr>
          </a:br>
          <a:r>
            <a:rPr lang="de-DE" sz="2000" dirty="0" smtClean="0">
              <a:latin typeface="Candara" panose="020E0502030303020204" pitchFamily="34" charset="0"/>
            </a:rPr>
            <a:t>Interaction</a:t>
          </a:r>
          <a:endParaRPr lang="de-DE" sz="2000" dirty="0">
            <a:latin typeface="Candara" panose="020E0502030303020204" pitchFamily="34" charset="0"/>
          </a:endParaRPr>
        </a:p>
      </dgm:t>
    </dgm:pt>
    <dgm:pt modelId="{4EE511BA-E1C7-4CAB-B2EC-6F218927744B}" type="parTrans" cxnId="{7064147E-7B1D-4CB7-BBA7-325B2CE9DA1E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535DE0C3-793E-4591-B7A8-BAFB0D288CBE}" type="sibTrans" cxnId="{7064147E-7B1D-4CB7-BBA7-325B2CE9DA1E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979BA90C-7022-4C1B-965F-F0C5B9DD3F4C}">
      <dgm:prSet phldrT="[Text]" custT="1"/>
      <dgm:spPr/>
      <dgm:t>
        <a:bodyPr/>
        <a:lstStyle/>
        <a:p>
          <a:r>
            <a:rPr lang="de-DE" sz="2000" dirty="0" smtClean="0">
              <a:latin typeface="Candara" panose="020E0502030303020204" pitchFamily="34" charset="0"/>
            </a:rPr>
            <a:t>Communication &amp;</a:t>
          </a:r>
          <a:br>
            <a:rPr lang="de-DE" sz="2000" dirty="0" smtClean="0">
              <a:latin typeface="Candara" panose="020E0502030303020204" pitchFamily="34" charset="0"/>
            </a:rPr>
          </a:br>
          <a:r>
            <a:rPr lang="de-DE" sz="2000" dirty="0" smtClean="0">
              <a:latin typeface="Candara" panose="020E0502030303020204" pitchFamily="34" charset="0"/>
            </a:rPr>
            <a:t>Systems</a:t>
          </a:r>
          <a:endParaRPr lang="de-DE" sz="2000" dirty="0">
            <a:latin typeface="Candara" panose="020E0502030303020204" pitchFamily="34" charset="0"/>
          </a:endParaRPr>
        </a:p>
      </dgm:t>
    </dgm:pt>
    <dgm:pt modelId="{09590E01-5F68-43FE-9243-4E5FAA2D946D}" type="parTrans" cxnId="{9DB20489-5018-4CFE-B838-D60C84C793B3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6D195D51-77E2-4218-AF3A-998345CB01CA}" type="sibTrans" cxnId="{9DB20489-5018-4CFE-B838-D60C84C793B3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62AFDACB-C596-4A2B-B974-F7E80C46FB17}">
      <dgm:prSet phldrT="[Text]" custT="1"/>
      <dgm:spPr/>
      <dgm:t>
        <a:bodyPr/>
        <a:lstStyle/>
        <a:p>
          <a:r>
            <a:rPr lang="de-DE" sz="2000" dirty="0" err="1" smtClean="0">
              <a:latin typeface="Candara" panose="020E0502030303020204" pitchFamily="34" charset="0"/>
            </a:rPr>
            <a:t>Sensing</a:t>
          </a:r>
          <a:r>
            <a:rPr lang="de-DE" sz="2000" dirty="0" smtClean="0">
              <a:latin typeface="Candara" panose="020E0502030303020204" pitchFamily="34" charset="0"/>
            </a:rPr>
            <a:t> &amp; </a:t>
          </a:r>
          <a:br>
            <a:rPr lang="de-DE" sz="2000" dirty="0" smtClean="0">
              <a:latin typeface="Candara" panose="020E0502030303020204" pitchFamily="34" charset="0"/>
            </a:rPr>
          </a:br>
          <a:r>
            <a:rPr lang="de-DE" sz="2000" dirty="0" smtClean="0">
              <a:latin typeface="Candara" panose="020E0502030303020204" pitchFamily="34" charset="0"/>
            </a:rPr>
            <a:t>Analytics</a:t>
          </a:r>
          <a:endParaRPr lang="de-DE" sz="2000" dirty="0">
            <a:latin typeface="Candara" panose="020E0502030303020204" pitchFamily="34" charset="0"/>
          </a:endParaRPr>
        </a:p>
      </dgm:t>
    </dgm:pt>
    <dgm:pt modelId="{E6C7AA26-DBEA-43A1-B4A7-3D9665EE76D2}" type="parTrans" cxnId="{C8956D87-DB57-48D5-A091-5B532D9AF0F7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A5E76BFB-2D9A-4BE2-AA56-E3510C06210E}" type="sibTrans" cxnId="{C8956D87-DB57-48D5-A091-5B532D9AF0F7}">
      <dgm:prSet/>
      <dgm:spPr/>
      <dgm:t>
        <a:bodyPr/>
        <a:lstStyle/>
        <a:p>
          <a:endParaRPr lang="de-DE" sz="1400">
            <a:latin typeface="Candara" panose="020E0502030303020204" pitchFamily="34" charset="0"/>
          </a:endParaRPr>
        </a:p>
      </dgm:t>
    </dgm:pt>
    <dgm:pt modelId="{D47894F6-C278-4EB1-A84F-786EE102F856}" type="pres">
      <dgm:prSet presAssocID="{0D7A0A65-EB5A-4BC9-A82D-1A83C3DC9A29}" presName="compositeShape" presStyleCnt="0">
        <dgm:presLayoutVars>
          <dgm:chMax val="7"/>
          <dgm:dir/>
          <dgm:resizeHandles val="exact"/>
        </dgm:presLayoutVars>
      </dgm:prSet>
      <dgm:spPr/>
    </dgm:pt>
    <dgm:pt modelId="{6AA4F281-2E4B-451F-9203-5AF7C1A928F5}" type="pres">
      <dgm:prSet presAssocID="{8A6EFAAA-2FEB-425C-A3EC-99569893F766}" presName="circ1" presStyleLbl="vennNode1" presStyleIdx="0" presStyleCnt="3"/>
      <dgm:spPr/>
      <dgm:t>
        <a:bodyPr/>
        <a:lstStyle/>
        <a:p>
          <a:endParaRPr lang="de-DE"/>
        </a:p>
      </dgm:t>
    </dgm:pt>
    <dgm:pt modelId="{EB245753-D5A1-44CD-9142-1A9EA7E35766}" type="pres">
      <dgm:prSet presAssocID="{8A6EFAAA-2FEB-425C-A3EC-99569893F766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1EAC8D5-0871-4F80-BF31-F75B0AC6358E}" type="pres">
      <dgm:prSet presAssocID="{979BA90C-7022-4C1B-965F-F0C5B9DD3F4C}" presName="circ2" presStyleLbl="vennNode1" presStyleIdx="1" presStyleCnt="3"/>
      <dgm:spPr/>
      <dgm:t>
        <a:bodyPr/>
        <a:lstStyle/>
        <a:p>
          <a:endParaRPr lang="de-DE"/>
        </a:p>
      </dgm:t>
    </dgm:pt>
    <dgm:pt modelId="{4BEBF2D8-9E3E-4302-899F-DA0C31522431}" type="pres">
      <dgm:prSet presAssocID="{979BA90C-7022-4C1B-965F-F0C5B9DD3F4C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2747FEA3-4B8D-4140-B950-6AB2BA6E37FB}" type="pres">
      <dgm:prSet presAssocID="{62AFDACB-C596-4A2B-B974-F7E80C46FB17}" presName="circ3" presStyleLbl="vennNode1" presStyleIdx="2" presStyleCnt="3"/>
      <dgm:spPr/>
      <dgm:t>
        <a:bodyPr/>
        <a:lstStyle/>
        <a:p>
          <a:endParaRPr lang="de-DE"/>
        </a:p>
      </dgm:t>
    </dgm:pt>
    <dgm:pt modelId="{F9434283-546C-4A4B-87AA-BD0830F5ABF7}" type="pres">
      <dgm:prSet presAssocID="{62AFDACB-C596-4A2B-B974-F7E80C46FB17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B4D1031-E8D2-45A0-936E-E677FB6C6EFF}" type="presOf" srcId="{0D7A0A65-EB5A-4BC9-A82D-1A83C3DC9A29}" destId="{D47894F6-C278-4EB1-A84F-786EE102F856}" srcOrd="0" destOrd="0" presId="urn:microsoft.com/office/officeart/2005/8/layout/venn1"/>
    <dgm:cxn modelId="{01B9EB0E-63EC-4A9C-8EFD-77A4E195E1DB}" type="presOf" srcId="{979BA90C-7022-4C1B-965F-F0C5B9DD3F4C}" destId="{E1EAC8D5-0871-4F80-BF31-F75B0AC6358E}" srcOrd="0" destOrd="0" presId="urn:microsoft.com/office/officeart/2005/8/layout/venn1"/>
    <dgm:cxn modelId="{520C671E-4E3C-4986-8E01-0A2501431CCE}" type="presOf" srcId="{8A6EFAAA-2FEB-425C-A3EC-99569893F766}" destId="{6AA4F281-2E4B-451F-9203-5AF7C1A928F5}" srcOrd="0" destOrd="0" presId="urn:microsoft.com/office/officeart/2005/8/layout/venn1"/>
    <dgm:cxn modelId="{C8956D87-DB57-48D5-A091-5B532D9AF0F7}" srcId="{0D7A0A65-EB5A-4BC9-A82D-1A83C3DC9A29}" destId="{62AFDACB-C596-4A2B-B974-F7E80C46FB17}" srcOrd="2" destOrd="0" parTransId="{E6C7AA26-DBEA-43A1-B4A7-3D9665EE76D2}" sibTransId="{A5E76BFB-2D9A-4BE2-AA56-E3510C06210E}"/>
    <dgm:cxn modelId="{7064147E-7B1D-4CB7-BBA7-325B2CE9DA1E}" srcId="{0D7A0A65-EB5A-4BC9-A82D-1A83C3DC9A29}" destId="{8A6EFAAA-2FEB-425C-A3EC-99569893F766}" srcOrd="0" destOrd="0" parTransId="{4EE511BA-E1C7-4CAB-B2EC-6F218927744B}" sibTransId="{535DE0C3-793E-4591-B7A8-BAFB0D288CBE}"/>
    <dgm:cxn modelId="{8813AFF5-32C5-4A68-AD1A-C9199A4C5543}" type="presOf" srcId="{979BA90C-7022-4C1B-965F-F0C5B9DD3F4C}" destId="{4BEBF2D8-9E3E-4302-899F-DA0C31522431}" srcOrd="1" destOrd="0" presId="urn:microsoft.com/office/officeart/2005/8/layout/venn1"/>
    <dgm:cxn modelId="{2E412AE9-3BD7-4BB8-BBDF-B3AEA82D53CC}" type="presOf" srcId="{62AFDACB-C596-4A2B-B974-F7E80C46FB17}" destId="{2747FEA3-4B8D-4140-B950-6AB2BA6E37FB}" srcOrd="0" destOrd="0" presId="urn:microsoft.com/office/officeart/2005/8/layout/venn1"/>
    <dgm:cxn modelId="{44440128-A692-4D37-946E-C4E41F4C4159}" type="presOf" srcId="{8A6EFAAA-2FEB-425C-A3EC-99569893F766}" destId="{EB245753-D5A1-44CD-9142-1A9EA7E35766}" srcOrd="1" destOrd="0" presId="urn:microsoft.com/office/officeart/2005/8/layout/venn1"/>
    <dgm:cxn modelId="{9DB20489-5018-4CFE-B838-D60C84C793B3}" srcId="{0D7A0A65-EB5A-4BC9-A82D-1A83C3DC9A29}" destId="{979BA90C-7022-4C1B-965F-F0C5B9DD3F4C}" srcOrd="1" destOrd="0" parTransId="{09590E01-5F68-43FE-9243-4E5FAA2D946D}" sibTransId="{6D195D51-77E2-4218-AF3A-998345CB01CA}"/>
    <dgm:cxn modelId="{0DC1169D-7774-43DE-A9DF-D3A2F1C95E1B}" type="presOf" srcId="{62AFDACB-C596-4A2B-B974-F7E80C46FB17}" destId="{F9434283-546C-4A4B-87AA-BD0830F5ABF7}" srcOrd="1" destOrd="0" presId="urn:microsoft.com/office/officeart/2005/8/layout/venn1"/>
    <dgm:cxn modelId="{7A0369E4-635C-4F77-98E3-758B0AE666E2}" type="presParOf" srcId="{D47894F6-C278-4EB1-A84F-786EE102F856}" destId="{6AA4F281-2E4B-451F-9203-5AF7C1A928F5}" srcOrd="0" destOrd="0" presId="urn:microsoft.com/office/officeart/2005/8/layout/venn1"/>
    <dgm:cxn modelId="{D6975F5C-7B6D-4240-87F6-AFEFAAA09789}" type="presParOf" srcId="{D47894F6-C278-4EB1-A84F-786EE102F856}" destId="{EB245753-D5A1-44CD-9142-1A9EA7E35766}" srcOrd="1" destOrd="0" presId="urn:microsoft.com/office/officeart/2005/8/layout/venn1"/>
    <dgm:cxn modelId="{50D83306-8804-4A65-BFFD-D86335DC10C1}" type="presParOf" srcId="{D47894F6-C278-4EB1-A84F-786EE102F856}" destId="{E1EAC8D5-0871-4F80-BF31-F75B0AC6358E}" srcOrd="2" destOrd="0" presId="urn:microsoft.com/office/officeart/2005/8/layout/venn1"/>
    <dgm:cxn modelId="{98A90721-2819-4993-B02A-3913F05729CF}" type="presParOf" srcId="{D47894F6-C278-4EB1-A84F-786EE102F856}" destId="{4BEBF2D8-9E3E-4302-899F-DA0C31522431}" srcOrd="3" destOrd="0" presId="urn:microsoft.com/office/officeart/2005/8/layout/venn1"/>
    <dgm:cxn modelId="{F87F623E-4A87-4744-9981-A2E3F671F787}" type="presParOf" srcId="{D47894F6-C278-4EB1-A84F-786EE102F856}" destId="{2747FEA3-4B8D-4140-B950-6AB2BA6E37FB}" srcOrd="4" destOrd="0" presId="urn:microsoft.com/office/officeart/2005/8/layout/venn1"/>
    <dgm:cxn modelId="{CF5A4077-DFCA-4170-B700-52497D6A6F08}" type="presParOf" srcId="{D47894F6-C278-4EB1-A84F-786EE102F856}" destId="{F9434283-546C-4A4B-87AA-BD0830F5ABF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A4F281-2E4B-451F-9203-5AF7C1A928F5}">
      <dsp:nvSpPr>
        <dsp:cNvPr id="0" name=""/>
        <dsp:cNvSpPr/>
      </dsp:nvSpPr>
      <dsp:spPr>
        <a:xfrm>
          <a:off x="2710021" y="61178"/>
          <a:ext cx="2936557" cy="29365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latin typeface="Candara" panose="020E0502030303020204" pitchFamily="34" charset="0"/>
            </a:rPr>
            <a:t>Human </a:t>
          </a:r>
          <a:br>
            <a:rPr lang="de-DE" sz="2000" kern="1200" dirty="0" smtClean="0">
              <a:latin typeface="Candara" panose="020E0502030303020204" pitchFamily="34" charset="0"/>
            </a:rPr>
          </a:br>
          <a:r>
            <a:rPr lang="de-DE" sz="2000" kern="1200" dirty="0" smtClean="0">
              <a:latin typeface="Candara" panose="020E0502030303020204" pitchFamily="34" charset="0"/>
            </a:rPr>
            <a:t>Computer</a:t>
          </a:r>
          <a:br>
            <a:rPr lang="de-DE" sz="2000" kern="1200" dirty="0" smtClean="0">
              <a:latin typeface="Candara" panose="020E0502030303020204" pitchFamily="34" charset="0"/>
            </a:rPr>
          </a:br>
          <a:r>
            <a:rPr lang="de-DE" sz="2000" kern="1200" dirty="0" smtClean="0">
              <a:latin typeface="Candara" panose="020E0502030303020204" pitchFamily="34" charset="0"/>
            </a:rPr>
            <a:t>Interaction</a:t>
          </a:r>
          <a:endParaRPr lang="de-DE" sz="2000" kern="1200" dirty="0">
            <a:latin typeface="Candara" panose="020E0502030303020204" pitchFamily="34" charset="0"/>
          </a:endParaRPr>
        </a:p>
      </dsp:txBody>
      <dsp:txXfrm>
        <a:off x="3101562" y="575075"/>
        <a:ext cx="2153475" cy="1321450"/>
      </dsp:txXfrm>
    </dsp:sp>
    <dsp:sp modelId="{E1EAC8D5-0871-4F80-BF31-F75B0AC6358E}">
      <dsp:nvSpPr>
        <dsp:cNvPr id="0" name=""/>
        <dsp:cNvSpPr/>
      </dsp:nvSpPr>
      <dsp:spPr>
        <a:xfrm>
          <a:off x="3769629" y="1896526"/>
          <a:ext cx="2936557" cy="29365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>
              <a:latin typeface="Candara" panose="020E0502030303020204" pitchFamily="34" charset="0"/>
            </a:rPr>
            <a:t>Communication &amp;</a:t>
          </a:r>
          <a:br>
            <a:rPr lang="de-DE" sz="2000" kern="1200" dirty="0" smtClean="0">
              <a:latin typeface="Candara" panose="020E0502030303020204" pitchFamily="34" charset="0"/>
            </a:rPr>
          </a:br>
          <a:r>
            <a:rPr lang="de-DE" sz="2000" kern="1200" dirty="0" smtClean="0">
              <a:latin typeface="Candara" panose="020E0502030303020204" pitchFamily="34" charset="0"/>
            </a:rPr>
            <a:t>Systems</a:t>
          </a:r>
          <a:endParaRPr lang="de-DE" sz="2000" kern="1200" dirty="0">
            <a:latin typeface="Candara" panose="020E0502030303020204" pitchFamily="34" charset="0"/>
          </a:endParaRPr>
        </a:p>
      </dsp:txBody>
      <dsp:txXfrm>
        <a:off x="4667726" y="2655137"/>
        <a:ext cx="1761934" cy="1615106"/>
      </dsp:txXfrm>
    </dsp:sp>
    <dsp:sp modelId="{2747FEA3-4B8D-4140-B950-6AB2BA6E37FB}">
      <dsp:nvSpPr>
        <dsp:cNvPr id="0" name=""/>
        <dsp:cNvSpPr/>
      </dsp:nvSpPr>
      <dsp:spPr>
        <a:xfrm>
          <a:off x="1650413" y="1896526"/>
          <a:ext cx="2936557" cy="2936557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err="1" smtClean="0">
              <a:latin typeface="Candara" panose="020E0502030303020204" pitchFamily="34" charset="0"/>
            </a:rPr>
            <a:t>Sensing</a:t>
          </a:r>
          <a:r>
            <a:rPr lang="de-DE" sz="2000" kern="1200" dirty="0" smtClean="0">
              <a:latin typeface="Candara" panose="020E0502030303020204" pitchFamily="34" charset="0"/>
            </a:rPr>
            <a:t> &amp; </a:t>
          </a:r>
          <a:br>
            <a:rPr lang="de-DE" sz="2000" kern="1200" dirty="0" smtClean="0">
              <a:latin typeface="Candara" panose="020E0502030303020204" pitchFamily="34" charset="0"/>
            </a:rPr>
          </a:br>
          <a:r>
            <a:rPr lang="de-DE" sz="2000" kern="1200" dirty="0" smtClean="0">
              <a:latin typeface="Candara" panose="020E0502030303020204" pitchFamily="34" charset="0"/>
            </a:rPr>
            <a:t>Analytics</a:t>
          </a:r>
          <a:endParaRPr lang="de-DE" sz="2000" kern="1200" dirty="0">
            <a:latin typeface="Candara" panose="020E0502030303020204" pitchFamily="34" charset="0"/>
          </a:endParaRPr>
        </a:p>
      </dsp:txBody>
      <dsp:txXfrm>
        <a:off x="1926939" y="2655137"/>
        <a:ext cx="1761934" cy="16151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1.wmf"/><Relationship Id="rId2" Type="http://schemas.openxmlformats.org/officeDocument/2006/relationships/image" Target="../media/image90.wmf"/><Relationship Id="rId1" Type="http://schemas.openxmlformats.org/officeDocument/2006/relationships/image" Target="../media/image89.wmf"/><Relationship Id="rId5" Type="http://schemas.openxmlformats.org/officeDocument/2006/relationships/image" Target="../media/image93.wmf"/><Relationship Id="rId4" Type="http://schemas.openxmlformats.org/officeDocument/2006/relationships/image" Target="../media/image92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en-US" sz="800"/>
              <a:t>KIT – University of the State of Baden-Wuerttemberg and </a:t>
            </a:r>
            <a:br>
              <a:rPr lang="en-US" sz="800"/>
            </a:br>
            <a:r>
              <a:rPr lang="en-US" sz="800"/>
              <a:t>National Laboratory of the Helmholtz Association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9136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r>
              <a:rPr lang="de-DE"/>
              <a:t>Prof. Dr. Max Mustermann | </a:t>
            </a:r>
            <a:br>
              <a:rPr lang="de-DE"/>
            </a:br>
            <a:r>
              <a:rPr lang="de-DE"/>
              <a:t>Name of Faculty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AB5DBA3-DFF6-4CFC-93DE-3F08A0E43ADF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6803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440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E2A58C5-6B08-43F2-BE1D-6D2C57C4EB77}" type="slidenum">
              <a:rPr lang="en-US" altLang="de-DE"/>
              <a:pPr/>
              <a:t>22</a:t>
            </a:fld>
            <a:endParaRPr lang="en-US" altLang="de-DE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215430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7DC3E5C-ADEA-4084-B42B-12956A9DA92F}" type="slidenum">
              <a:rPr lang="en-US" altLang="de-DE"/>
              <a:pPr/>
              <a:t>23</a:t>
            </a:fld>
            <a:endParaRPr lang="en-US" altLang="de-DE"/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89310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2584A-F680-46FB-8FE0-3BF1313748FF}" type="slidenum">
              <a:rPr lang="en-US" altLang="de-DE"/>
              <a:pPr/>
              <a:t>24</a:t>
            </a:fld>
            <a:endParaRPr lang="en-US" altLang="de-DE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33362336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15183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A810FD-10C3-414A-9825-23B214E62028}" type="slidenum">
              <a:rPr lang="en-US" altLang="de-DE"/>
              <a:pPr/>
              <a:t>26</a:t>
            </a:fld>
            <a:endParaRPr lang="en-US" altLang="de-DE"/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dirty="0"/>
              <a:t>User (how hungry, how far can they go, how much can they spend), phone, time (breakfast, lunch, dinner), activities, where (what restaurants are nearby </a:t>
            </a:r>
          </a:p>
        </p:txBody>
      </p:sp>
    </p:spTree>
    <p:extLst>
      <p:ext uri="{BB962C8B-B14F-4D97-AF65-F5344CB8AC3E}">
        <p14:creationId xmlns:p14="http://schemas.microsoft.com/office/powerpoint/2010/main" val="2258153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5C0FBE-DA7A-498C-9339-D1D1611E625E}" type="slidenum">
              <a:rPr lang="en-US" altLang="de-DE"/>
              <a:pPr/>
              <a:t>27</a:t>
            </a:fld>
            <a:endParaRPr lang="en-US" altLang="de-DE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3086264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27DA1C2-9259-4238-ABFB-A15B9D57B288}" type="slidenum">
              <a:rPr lang="en-US" altLang="de-DE"/>
              <a:pPr/>
              <a:t>28</a:t>
            </a:fld>
            <a:endParaRPr lang="en-US" altLang="de-DE"/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Positivist approaches: context is stable feature of the world.</a:t>
            </a:r>
          </a:p>
          <a:p>
            <a:r>
              <a:rPr lang="en-US" altLang="de-DE"/>
              <a:t>Phenomenological approach: context only surfaces when mutually recognized by parties in some interaction</a:t>
            </a:r>
          </a:p>
        </p:txBody>
      </p:sp>
    </p:spTree>
    <p:extLst>
      <p:ext uri="{BB962C8B-B14F-4D97-AF65-F5344CB8AC3E}">
        <p14:creationId xmlns:p14="http://schemas.microsoft.com/office/powerpoint/2010/main" val="17628565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0B210DB-D1F9-44BA-A24B-1595AFAA2FF3}" type="slidenum">
              <a:rPr lang="en-US" altLang="de-DE"/>
              <a:pPr/>
              <a:t>29</a:t>
            </a:fld>
            <a:endParaRPr lang="en-US" altLang="de-DE"/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This seems more semantic to me</a:t>
            </a:r>
          </a:p>
          <a:p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653306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260D556-0FC5-4D1C-B9BC-A0156F9E27B7}" type="slidenum">
              <a:rPr lang="en-US" altLang="de-DE"/>
              <a:pPr/>
              <a:t>30</a:t>
            </a:fld>
            <a:endParaRPr lang="en-US" altLang="de-DE"/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User (how hungry, how far can they go, how much can they spend), phone, time (breakfast, lunch, dinner), activities, where (what restaurants are nearby </a:t>
            </a:r>
          </a:p>
        </p:txBody>
      </p:sp>
    </p:spTree>
    <p:extLst>
      <p:ext uri="{BB962C8B-B14F-4D97-AF65-F5344CB8AC3E}">
        <p14:creationId xmlns:p14="http://schemas.microsoft.com/office/powerpoint/2010/main" val="198298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998901-3B9B-4059-BF93-655F5FB0E969}" type="slidenum">
              <a:rPr lang="en-US" altLang="de-DE"/>
              <a:pPr/>
              <a:t>31</a:t>
            </a:fld>
            <a:endParaRPr lang="en-US" altLang="de-DE"/>
          </a:p>
        </p:txBody>
      </p:sp>
      <p:sp>
        <p:nvSpPr>
          <p:cNvPr id="68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48560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72350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827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35301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de-DE" baseline="0" dirty="0" smtClean="0"/>
              <a:t>Ubiquitäre Systeme wie von Weiser vorgeschlagen beschreiben Paradigmenwechsel Großrechner zu Kleinstrechnern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Praktisches Beispiel: Überwachung der Lagersituation mit smart items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Sensorknoten Umgebung, tonnen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r>
              <a:rPr lang="de-DE" baseline="0" dirty="0" smtClean="0"/>
              <a:t>Ziel Verringerung der Diskrepanz V vs. R</a:t>
            </a:r>
          </a:p>
          <a:p>
            <a:pPr marL="228600" indent="-228600">
              <a:buAutoNum type="arabicPeriod"/>
            </a:pPr>
            <a:endParaRPr lang="de-DE" baseline="0" dirty="0" smtClean="0"/>
          </a:p>
          <a:p>
            <a:pPr marL="228600" indent="-228600">
              <a:buAutoNum type="arabicPeriod"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dirty="0" smtClean="0"/>
              <a:t>Dipl. Inform. Till Riedel 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836383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99A59-FE99-4879-87C8-0A81C0B52DCB}" type="slidenum">
              <a:rPr lang="de-DE"/>
              <a:pPr/>
              <a:t>42</a:t>
            </a:fld>
            <a:endParaRPr lang="de-DE"/>
          </a:p>
        </p:txBody>
      </p:sp>
      <p:sp>
        <p:nvSpPr>
          <p:cNvPr id="4167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1363" y="458788"/>
            <a:ext cx="5378450" cy="4033837"/>
          </a:xfrm>
          <a:ln/>
        </p:spPr>
      </p:sp>
      <p:sp>
        <p:nvSpPr>
          <p:cNvPr id="4167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1813" y="4953000"/>
            <a:ext cx="5716587" cy="363378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3061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en-GB" sz="1200" dirty="0" smtClean="0">
                <a:solidFill>
                  <a:srgbClr val="009682"/>
                </a:solidFill>
              </a:rPr>
              <a:t>Supports reminding tasks</a:t>
            </a:r>
          </a:p>
          <a:p>
            <a:r>
              <a:rPr lang="en-GB" sz="1200" b="0" dirty="0" smtClean="0"/>
              <a:t>Goal: reduce cognitive load</a:t>
            </a:r>
          </a:p>
          <a:p>
            <a:r>
              <a:rPr lang="en-GB" sz="1200" b="0" dirty="0" smtClean="0"/>
              <a:t>Based on any context, not only time</a:t>
            </a:r>
          </a:p>
          <a:p>
            <a:r>
              <a:rPr lang="en-GB" sz="1200" b="0" dirty="0" smtClean="0"/>
              <a:t>Users enter a task and link them to a context, e.g. </a:t>
            </a:r>
            <a:br>
              <a:rPr lang="en-GB" sz="1200" b="0" dirty="0" smtClean="0"/>
            </a:br>
            <a:r>
              <a:rPr lang="en-GB" sz="1200" b="0" dirty="0" smtClean="0"/>
              <a:t>„if you are in a supermarket take butter with you“</a:t>
            </a:r>
          </a:p>
          <a:p>
            <a:r>
              <a:rPr lang="en-GB" sz="1200" b="0" dirty="0" err="1" smtClean="0"/>
              <a:t>MemoClip</a:t>
            </a:r>
            <a:r>
              <a:rPr lang="en-GB" sz="1200" b="0" dirty="0" smtClean="0"/>
              <a:t> is a personal device and thus always with you</a:t>
            </a:r>
          </a:p>
          <a:p>
            <a:r>
              <a:rPr lang="en-GB" sz="1200" b="0" dirty="0" smtClean="0"/>
              <a:t>Active reminder based on </a:t>
            </a:r>
            <a:br>
              <a:rPr lang="en-GB" sz="1200" b="0" dirty="0" smtClean="0"/>
            </a:br>
            <a:r>
              <a:rPr lang="en-GB" sz="1200" b="0" dirty="0" smtClean="0"/>
              <a:t>detected context:</a:t>
            </a:r>
            <a:br>
              <a:rPr lang="en-GB" sz="1200" b="0" dirty="0" smtClean="0"/>
            </a:br>
            <a:r>
              <a:rPr lang="en-GB" sz="1200" b="0" dirty="0" smtClean="0"/>
              <a:t>Rain &amp; exit door &gt; </a:t>
            </a:r>
            <a:br>
              <a:rPr lang="en-GB" sz="1200" b="0" dirty="0" smtClean="0"/>
            </a:br>
            <a:r>
              <a:rPr lang="en-GB" sz="1200" b="0" dirty="0" smtClean="0"/>
              <a:t>   Umbrella</a:t>
            </a:r>
          </a:p>
          <a:p>
            <a:r>
              <a:rPr lang="en-GB" sz="1200" b="0" dirty="0" smtClean="0"/>
              <a:t>Similar usage as in </a:t>
            </a:r>
            <a:br>
              <a:rPr lang="en-GB" sz="1200" b="0" dirty="0" smtClean="0"/>
            </a:br>
            <a:r>
              <a:rPr lang="en-GB" sz="1200" b="0" dirty="0" smtClean="0"/>
              <a:t>electronic calendar applications</a:t>
            </a:r>
          </a:p>
          <a:p>
            <a:r>
              <a:rPr lang="en-GB" sz="1200" b="0" dirty="0" smtClean="0"/>
              <a:t>E.g. Repeated tasks, single</a:t>
            </a:r>
            <a:br>
              <a:rPr lang="en-GB" sz="1200" b="0" dirty="0" smtClean="0"/>
            </a:br>
            <a:r>
              <a:rPr lang="en-GB" sz="1200" b="0" dirty="0" smtClean="0"/>
              <a:t>tasks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60328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smtClean="0"/>
              <a:t> Most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phones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sophisticated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conclude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</a:t>
            </a:r>
            <a:endParaRPr lang="de-DE" dirty="0" smtClean="0"/>
          </a:p>
          <a:p>
            <a:endParaRPr lang="de-DE" dirty="0" smtClean="0"/>
          </a:p>
          <a:p>
            <a:r>
              <a:rPr lang="de-DE" sz="1400" baseline="0" dirty="0" smtClean="0"/>
              <a:t>- </a:t>
            </a:r>
            <a:r>
              <a:rPr lang="de-DE" sz="1400" baseline="0" dirty="0" err="1" smtClean="0"/>
              <a:t>We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are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proud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here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to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present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the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first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version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of</a:t>
            </a:r>
            <a:r>
              <a:rPr lang="de-DE" sz="1400" baseline="0" dirty="0" smtClean="0"/>
              <a:t> a </a:t>
            </a:r>
            <a:r>
              <a:rPr lang="de-DE" sz="1400" baseline="0" dirty="0" err="1" smtClean="0"/>
              <a:t>high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quality</a:t>
            </a:r>
            <a:r>
              <a:rPr lang="de-DE" sz="1400" baseline="0" dirty="0" smtClean="0"/>
              <a:t>, </a:t>
            </a:r>
            <a:r>
              <a:rPr lang="de-DE" sz="1400" baseline="0" dirty="0" err="1" smtClean="0"/>
              <a:t>user-independent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activity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recognition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system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for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SmartPhones</a:t>
            </a:r>
            <a:r>
              <a:rPr lang="de-DE" sz="1400" baseline="0" dirty="0" smtClean="0"/>
              <a:t>. </a:t>
            </a:r>
            <a:r>
              <a:rPr lang="de-DE" sz="1400" baseline="0" dirty="0" err="1" smtClean="0"/>
              <a:t>This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system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called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ActiPhone</a:t>
            </a:r>
            <a:r>
              <a:rPr lang="de-DE" sz="1400" baseline="0" dirty="0" smtClean="0"/>
              <a:t> will also </a:t>
            </a:r>
            <a:r>
              <a:rPr lang="de-DE" sz="1400" baseline="0" dirty="0" err="1" smtClean="0"/>
              <a:t>be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demonstrated</a:t>
            </a:r>
            <a:r>
              <a:rPr lang="de-DE" sz="1400" baseline="0" dirty="0" smtClean="0"/>
              <a:t> on </a:t>
            </a:r>
            <a:r>
              <a:rPr lang="de-DE" sz="1400" baseline="0" dirty="0" err="1" smtClean="0"/>
              <a:t>our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demo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booth</a:t>
            </a:r>
            <a:r>
              <a:rPr lang="de-DE" sz="1400" baseline="0" dirty="0" smtClean="0"/>
              <a:t>. </a:t>
            </a:r>
          </a:p>
          <a:p>
            <a:endParaRPr lang="de-DE" sz="14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4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400" baseline="0" dirty="0" smtClean="0"/>
          </a:p>
          <a:p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5453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de-DE" dirty="0" smtClean="0"/>
              <a:t> Most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may</a:t>
            </a:r>
            <a:r>
              <a:rPr lang="de-DE" dirty="0" smtClean="0"/>
              <a:t> </a:t>
            </a:r>
            <a:r>
              <a:rPr lang="de-DE" dirty="0" err="1" smtClean="0"/>
              <a:t>have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guessed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mobile </a:t>
            </a:r>
            <a:r>
              <a:rPr lang="de-DE" baseline="0" dirty="0" err="1" smtClean="0"/>
              <a:t>phones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again</a:t>
            </a:r>
            <a:r>
              <a:rPr lang="de-DE" baseline="0" dirty="0" smtClean="0"/>
              <a:t>.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their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sensors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and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adding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sophisticated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algorithms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able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conclude</a:t>
            </a:r>
            <a:r>
              <a:rPr lang="de-DE" baseline="0" dirty="0" smtClean="0"/>
              <a:t> on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users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condition</a:t>
            </a:r>
            <a:endParaRPr lang="de-DE" dirty="0" smtClean="0"/>
          </a:p>
          <a:p>
            <a:endParaRPr lang="de-DE" dirty="0" smtClean="0"/>
          </a:p>
          <a:p>
            <a:r>
              <a:rPr lang="de-DE" sz="1400" baseline="0" dirty="0" smtClean="0"/>
              <a:t>- </a:t>
            </a:r>
            <a:r>
              <a:rPr lang="de-DE" sz="1400" baseline="0" dirty="0" err="1" smtClean="0"/>
              <a:t>We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are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proud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here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to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present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the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first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version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of</a:t>
            </a:r>
            <a:r>
              <a:rPr lang="de-DE" sz="1400" baseline="0" dirty="0" smtClean="0"/>
              <a:t> a </a:t>
            </a:r>
            <a:r>
              <a:rPr lang="de-DE" sz="1400" baseline="0" dirty="0" err="1" smtClean="0"/>
              <a:t>high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quality</a:t>
            </a:r>
            <a:r>
              <a:rPr lang="de-DE" sz="1400" baseline="0" dirty="0" smtClean="0"/>
              <a:t>, </a:t>
            </a:r>
            <a:r>
              <a:rPr lang="de-DE" sz="1400" baseline="0" dirty="0" err="1" smtClean="0"/>
              <a:t>user-independent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activity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recognition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system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for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SmartPhones</a:t>
            </a:r>
            <a:r>
              <a:rPr lang="de-DE" sz="1400" baseline="0" dirty="0" smtClean="0"/>
              <a:t>. </a:t>
            </a:r>
            <a:r>
              <a:rPr lang="de-DE" sz="1400" baseline="0" dirty="0" err="1" smtClean="0"/>
              <a:t>This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system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called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ActiPhone</a:t>
            </a:r>
            <a:r>
              <a:rPr lang="de-DE" sz="1400" baseline="0" dirty="0" smtClean="0"/>
              <a:t> will also </a:t>
            </a:r>
            <a:r>
              <a:rPr lang="de-DE" sz="1400" baseline="0" dirty="0" err="1" smtClean="0"/>
              <a:t>be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demonstrated</a:t>
            </a:r>
            <a:r>
              <a:rPr lang="de-DE" sz="1400" baseline="0" dirty="0" smtClean="0"/>
              <a:t> on </a:t>
            </a:r>
            <a:r>
              <a:rPr lang="de-DE" sz="1400" baseline="0" dirty="0" err="1" smtClean="0"/>
              <a:t>our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demo</a:t>
            </a:r>
            <a:r>
              <a:rPr lang="de-DE" sz="1400" baseline="0" dirty="0" smtClean="0"/>
              <a:t> </a:t>
            </a:r>
            <a:r>
              <a:rPr lang="de-DE" sz="1400" baseline="0" dirty="0" err="1" smtClean="0"/>
              <a:t>booth</a:t>
            </a:r>
            <a:r>
              <a:rPr lang="de-DE" sz="1400" baseline="0" dirty="0" smtClean="0"/>
              <a:t>. </a:t>
            </a:r>
          </a:p>
          <a:p>
            <a:endParaRPr lang="de-DE" sz="14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4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de-DE" sz="1400" baseline="0" dirty="0" smtClean="0"/>
          </a:p>
          <a:p>
            <a:endParaRPr lang="de-DE" sz="1400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50829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FBEA9ED-E0DB-4215-899B-E9BF9F961DD4}" type="slidenum">
              <a:rPr lang="de-DE"/>
              <a:pPr/>
              <a:t>50</a:t>
            </a:fld>
            <a:endParaRPr lang="de-DE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de-DE" smtClean="0"/>
              <a:t>Diesen Ansatz möchte ich an einem Beispiel motivieren</a:t>
            </a:r>
          </a:p>
        </p:txBody>
      </p:sp>
    </p:spTree>
    <p:extLst>
      <p:ext uri="{BB962C8B-B14F-4D97-AF65-F5344CB8AC3E}">
        <p14:creationId xmlns:p14="http://schemas.microsoft.com/office/powerpoint/2010/main" val="230409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altLang="de-DE" smtClean="0"/>
              <a:t>Prof. Dr. Max Mustermann | </a:t>
            </a:r>
            <a:br>
              <a:rPr lang="de-DE" altLang="de-DE" smtClean="0"/>
            </a:br>
            <a:r>
              <a:rPr lang="de-DE" altLang="de-DE" smtClean="0"/>
              <a:t>Name of Faculty</a:t>
            </a:r>
            <a:endParaRPr lang="de-DE" alt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5970BCF3-701C-4E03-9023-30B550218318}" type="slidenum">
              <a:rPr lang="de-DE" smtClean="0"/>
              <a:pPr>
                <a:defRPr/>
              </a:pPr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9368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B599A59-FE99-4879-87C8-0A81C0B52DCB}" type="slidenum">
              <a:rPr lang="de-DE"/>
              <a:pPr/>
              <a:t>52</a:t>
            </a:fld>
            <a:endParaRPr lang="de-DE"/>
          </a:p>
        </p:txBody>
      </p:sp>
      <p:sp>
        <p:nvSpPr>
          <p:cNvPr id="416770" name="Rectangle 1026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741363" y="458788"/>
            <a:ext cx="5378450" cy="4033837"/>
          </a:xfrm>
          <a:ln/>
        </p:spPr>
      </p:sp>
      <p:sp>
        <p:nvSpPr>
          <p:cNvPr id="416771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531813" y="4953000"/>
            <a:ext cx="5716587" cy="3633788"/>
          </a:xfrm>
        </p:spPr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05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85FD6C-E96B-446C-9B26-8747218F3AA8}" type="slidenum">
              <a:rPr lang="en-US" altLang="de-DE"/>
              <a:pPr/>
              <a:t>13</a:t>
            </a:fld>
            <a:endParaRPr lang="en-US" altLang="de-DE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Alternative solution: have researchers update their location whenever they move</a:t>
            </a:r>
          </a:p>
          <a:p>
            <a:r>
              <a:rPr lang="en-US" altLang="de-DE"/>
              <a:t>- annoying, and unreliable</a:t>
            </a:r>
          </a:p>
        </p:txBody>
      </p:sp>
    </p:spTree>
    <p:extLst>
      <p:ext uri="{BB962C8B-B14F-4D97-AF65-F5344CB8AC3E}">
        <p14:creationId xmlns:p14="http://schemas.microsoft.com/office/powerpoint/2010/main" val="2048958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baseline="0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Prof. Dr. Max Mustermann | </a:t>
            </a:r>
            <a:br>
              <a:rPr lang="de-DE" smtClean="0"/>
            </a:br>
            <a:r>
              <a:rPr lang="de-DE" smtClean="0"/>
              <a:t>Name of Faculty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AB5DBA3-DFF6-4CFC-93DE-3F08A0E43ADF}" type="slidenum">
              <a:rPr lang="de-DE" smtClean="0"/>
              <a:pPr>
                <a:defRPr/>
              </a:pPr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27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02584A-F680-46FB-8FE0-3BF1313748FF}" type="slidenum">
              <a:rPr lang="en-US" altLang="de-DE"/>
              <a:pPr/>
              <a:t>14</a:t>
            </a:fld>
            <a:endParaRPr lang="en-US" altLang="de-DE"/>
          </a:p>
        </p:txBody>
      </p:sp>
      <p:sp>
        <p:nvSpPr>
          <p:cNvPr id="829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 dirty="0"/>
          </a:p>
        </p:txBody>
      </p:sp>
    </p:spTree>
    <p:extLst>
      <p:ext uri="{BB962C8B-B14F-4D97-AF65-F5344CB8AC3E}">
        <p14:creationId xmlns:p14="http://schemas.microsoft.com/office/powerpoint/2010/main" val="2249558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45A63F-2D14-402D-9555-FEDD10044B26}" type="slidenum">
              <a:rPr lang="en-US" altLang="de-DE"/>
              <a:pPr/>
              <a:t>15</a:t>
            </a:fld>
            <a:endParaRPr lang="en-US" altLang="de-DE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758483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CFD937-338D-4A8C-BD37-33F438F37183}" type="slidenum">
              <a:rPr lang="en-US" altLang="de-DE"/>
              <a:pPr/>
              <a:t>16</a:t>
            </a:fld>
            <a:endParaRPr lang="en-US" altLang="de-DE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Does this definition make sense outside of computer science/context-aware application design? </a:t>
            </a:r>
          </a:p>
          <a:p>
            <a:r>
              <a:rPr lang="en-US" altLang="de-DE"/>
              <a:t>What if there’s no application? Does context disappear?</a:t>
            </a:r>
          </a:p>
          <a:p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15862400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6AEE19-0359-42AF-AEF9-220FF199A9E9}" type="slidenum">
              <a:rPr lang="en-US" altLang="de-DE"/>
              <a:pPr/>
              <a:t>17</a:t>
            </a:fld>
            <a:endParaRPr lang="en-US" altLang="de-DE"/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/>
              <a:t>Notice that we don’t include the operator</a:t>
            </a:r>
          </a:p>
        </p:txBody>
      </p:sp>
    </p:spTree>
    <p:extLst>
      <p:ext uri="{BB962C8B-B14F-4D97-AF65-F5344CB8AC3E}">
        <p14:creationId xmlns:p14="http://schemas.microsoft.com/office/powerpoint/2010/main" val="40253127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299B79-7331-47C1-B66F-5881D83B8ECE}" type="slidenum">
              <a:rPr lang="en-US" altLang="de-DE"/>
              <a:pPr/>
              <a:t>19</a:t>
            </a:fld>
            <a:endParaRPr lang="en-US" altLang="de-DE"/>
          </a:p>
        </p:txBody>
      </p:sp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Tx/>
              <a:buAutoNum type="arabicParenR"/>
            </a:pPr>
            <a:r>
              <a:rPr lang="en-US" altLang="de-DE"/>
              <a:t>Museum location, identity of individuals (children vs adults), exhibit, the listening devices, the activity (browsing a museum). Does when matter?</a:t>
            </a:r>
          </a:p>
        </p:txBody>
      </p:sp>
    </p:spTree>
    <p:extLst>
      <p:ext uri="{BB962C8B-B14F-4D97-AF65-F5344CB8AC3E}">
        <p14:creationId xmlns:p14="http://schemas.microsoft.com/office/powerpoint/2010/main" val="894521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E460C63-9A77-4523-9F1C-2CFFB53EFACC}" type="slidenum">
              <a:rPr lang="en-US" altLang="de-DE"/>
              <a:pPr/>
              <a:t>20</a:t>
            </a:fld>
            <a:endParaRPr lang="en-US" altLang="de-DE"/>
          </a:p>
        </p:txBody>
      </p:sp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6618490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6321" y="3286124"/>
            <a:ext cx="8976273" cy="347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5" name="Picture 9" descr="II_rahmen_neu_titel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2700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396875" y="6448448"/>
            <a:ext cx="36703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/>
              <a:t>KIT – University of the State of Baden-Wuerttemberg and </a:t>
            </a:r>
            <a:r>
              <a:rPr lang="en-US" sz="800" dirty="0" smtClean="0"/>
              <a:t/>
            </a:r>
            <a:br>
              <a:rPr lang="en-US" sz="800" dirty="0" smtClean="0"/>
            </a:br>
            <a:r>
              <a:rPr lang="en-US" sz="800" dirty="0" smtClean="0"/>
              <a:t>National Research Center of the Helmholtz Association</a:t>
            </a:r>
            <a:endParaRPr lang="en-US" sz="800" dirty="0"/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7318375" y="6470673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 dirty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26640" name="Picture 13" descr="KIT-Logo-rgb_e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 Box 21"/>
          <p:cNvSpPr txBox="1">
            <a:spLocks noChangeArrowheads="1"/>
          </p:cNvSpPr>
          <p:nvPr userDrawn="1"/>
        </p:nvSpPr>
        <p:spPr bwMode="auto">
          <a:xfrm>
            <a:off x="385763" y="3258622"/>
            <a:ext cx="87582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>
            <a:spAutoFit/>
          </a:bodyPr>
          <a:lstStyle/>
          <a:p>
            <a: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Institute </a:t>
            </a:r>
            <a:r>
              <a:rPr lang="de-DE" sz="1200" dirty="0" err="1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of</a:t>
            </a:r>
            <a: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 </a:t>
            </a:r>
            <a:r>
              <a:rPr lang="de-DE" sz="1200" dirty="0" err="1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Telematics</a:t>
            </a:r>
            <a: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 – </a:t>
            </a:r>
            <a:r>
              <a:rPr lang="de-DE" sz="1200" dirty="0" err="1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Pervasive</a:t>
            </a:r>
            <a: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 Computing Systems </a:t>
            </a:r>
            <a:b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</a:br>
            <a:r>
              <a:rPr lang="de-DE" sz="120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Till</a:t>
            </a:r>
            <a:r>
              <a:rPr lang="de-DE" sz="1200" baseline="0" dirty="0" smtClean="0">
                <a:solidFill>
                  <a:schemeClr val="bg1"/>
                </a:solidFill>
                <a:latin typeface="DINPro-Regular" pitchFamily="50" charset="0"/>
                <a:cs typeface="Arial" pitchFamily="34" charset="0"/>
              </a:rPr>
              <a:t> Riedel</a:t>
            </a:r>
            <a:endParaRPr lang="de-DE" sz="1200" dirty="0">
              <a:solidFill>
                <a:schemeClr val="bg1"/>
              </a:solidFill>
              <a:latin typeface="DINPro-Regular" pitchFamily="50" charset="0"/>
              <a:cs typeface="Arial" pitchFamily="34" charset="0"/>
            </a:endParaRPr>
          </a:p>
        </p:txBody>
      </p:sp>
      <p:cxnSp>
        <p:nvCxnSpPr>
          <p:cNvPr id="16" name="Gerade Verbindung 15"/>
          <p:cNvCxnSpPr/>
          <p:nvPr userDrawn="1"/>
        </p:nvCxnSpPr>
        <p:spPr>
          <a:xfrm>
            <a:off x="2176446" y="1047733"/>
            <a:ext cx="678661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CSS 16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CSS 16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209550"/>
            <a:ext cx="8963025" cy="933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180975" y="6143624"/>
            <a:ext cx="8963025" cy="714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180975" y="6448425"/>
            <a:ext cx="30194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el, Text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625" y="228600"/>
            <a:ext cx="8540750" cy="1143000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half" idx="1"/>
          </p:nvPr>
        </p:nvSpPr>
        <p:spPr>
          <a:xfrm>
            <a:off x="301625" y="1600200"/>
            <a:ext cx="4194175" cy="44989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194175" cy="4498975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301625" y="6245225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de-DE" smtClean="0"/>
              <a:t>CSS 16</a:t>
            </a:r>
            <a:endParaRPr lang="en-US" alt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289175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55E275-8DA5-4D23-A86F-F60C39738965}" type="slidenum">
              <a:rPr lang="en-US" altLang="de-DE"/>
              <a:pPr/>
              <a:t>‹Nr.›</a:t>
            </a:fld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4002449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895350"/>
            <a:ext cx="89630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/>
          <p:cNvSpPr/>
          <p:nvPr userDrawn="1"/>
        </p:nvSpPr>
        <p:spPr>
          <a:xfrm>
            <a:off x="180975" y="6143625"/>
            <a:ext cx="89630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/>
          <p:cNvSpPr/>
          <p:nvPr userDrawn="1"/>
        </p:nvSpPr>
        <p:spPr>
          <a:xfrm>
            <a:off x="180975" y="6448425"/>
            <a:ext cx="3019425" cy="2476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906583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6858000"/>
          </a:xfrm>
          <a:solidFill>
            <a:schemeClr val="bg1"/>
          </a:solidFill>
        </p:spPr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076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/>
          <p:cNvSpPr>
            <a:spLocks noGrp="1"/>
          </p:cNvSpPr>
          <p:nvPr>
            <p:ph type="body" sz="quarter" idx="22" hasCustomPrompt="1"/>
          </p:nvPr>
        </p:nvSpPr>
        <p:spPr>
          <a:xfrm>
            <a:off x="522483" y="1077509"/>
            <a:ext cx="7184398" cy="255889"/>
          </a:xfrm>
        </p:spPr>
        <p:txBody>
          <a:bodyPr/>
          <a:lstStyle>
            <a:lvl1pPr marL="0" indent="0">
              <a:defRPr sz="1350" baseline="0">
                <a:solidFill>
                  <a:schemeClr val="tx1"/>
                </a:solidFill>
              </a:defRPr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de-DE" dirty="0" smtClean="0"/>
              <a:t>Untertitel der Folie (Arial Regular, 18 </a:t>
            </a:r>
            <a:r>
              <a:rPr lang="de-DE" dirty="0" err="1" smtClean="0"/>
              <a:t>pt</a:t>
            </a:r>
            <a:r>
              <a:rPr lang="de-DE" dirty="0" smtClean="0"/>
              <a:t>, einzeilig)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26"/>
          </p:nvPr>
        </p:nvSpPr>
        <p:spPr>
          <a:xfrm>
            <a:off x="7706608" y="6416828"/>
            <a:ext cx="911792" cy="123111"/>
          </a:xfrm>
          <a:prstGeom prst="rect">
            <a:avLst/>
          </a:prstGeom>
        </p:spPr>
        <p:txBody>
          <a:bodyPr/>
          <a:lstStyle/>
          <a:p>
            <a:fld id="{1F6E9E6B-7FAD-4A8F-80B7-7EB22C50FD1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27" hasCustomPrompt="1"/>
          </p:nvPr>
        </p:nvSpPr>
        <p:spPr>
          <a:xfrm>
            <a:off x="522482" y="1665236"/>
            <a:ext cx="8098470" cy="4082640"/>
          </a:xfrm>
        </p:spPr>
        <p:txBody>
          <a:bodyPr/>
          <a:lstStyle>
            <a:lvl1pPr>
              <a:spcAft>
                <a:spcPts val="0"/>
              </a:spcAft>
              <a:defRPr baseline="0"/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 marL="500049" indent="0">
              <a:buNone/>
              <a:defRPr/>
            </a:lvl5pPr>
          </a:lstStyle>
          <a:p>
            <a:pPr lvl="0"/>
            <a:r>
              <a:rPr lang="de-DE" dirty="0" smtClean="0"/>
              <a:t>Textmasterformate durch Klicken bearbeiten (Arial, 16 </a:t>
            </a:r>
            <a:r>
              <a:rPr lang="de-DE" dirty="0" err="1" smtClean="0"/>
              <a:t>pt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9" name="Titel 19"/>
          <p:cNvSpPr>
            <a:spLocks noGrp="1"/>
          </p:cNvSpPr>
          <p:nvPr>
            <p:ph type="title" hasCustomPrompt="1"/>
          </p:nvPr>
        </p:nvSpPr>
        <p:spPr>
          <a:xfrm>
            <a:off x="522483" y="672627"/>
            <a:ext cx="5337359" cy="346081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 der Folie (Arial </a:t>
            </a:r>
            <a:r>
              <a:rPr lang="de-DE" dirty="0" err="1" smtClean="0"/>
              <a:t>Bold</a:t>
            </a:r>
            <a:r>
              <a:rPr lang="de-DE" dirty="0" smtClean="0"/>
              <a:t>, 18 </a:t>
            </a:r>
            <a:r>
              <a:rPr lang="de-DE" dirty="0" err="1" smtClean="0"/>
              <a:t>pt</a:t>
            </a:r>
            <a:r>
              <a:rPr lang="de-DE" dirty="0" smtClean="0"/>
              <a:t>, einzeilig)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5161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 b="0" baseline="0">
                <a:latin typeface="Frutiger LT Std 45 Ligh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>
                <a:latin typeface="Frutiger LT Std 45 Light"/>
              </a:defRPr>
            </a:lvl1pPr>
            <a:lvl2pPr>
              <a:defRPr sz="2800">
                <a:latin typeface="Frutiger LT Std 45 Light"/>
              </a:defRPr>
            </a:lvl2pPr>
            <a:lvl3pPr>
              <a:defRPr sz="2400">
                <a:latin typeface="Frutiger LT Std 45 Light"/>
              </a:defRPr>
            </a:lvl3pPr>
            <a:lvl4pPr>
              <a:defRPr sz="2400">
                <a:latin typeface="Frutiger LT Std 45 Light"/>
              </a:defRPr>
            </a:lvl4pPr>
            <a:lvl5pPr>
              <a:defRPr sz="2400">
                <a:latin typeface="Frutiger LT Std 45 Light"/>
              </a:defRPr>
            </a:lvl5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CSS 16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Textmasterformate durch Klicken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CSS 16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add title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214422"/>
            <a:ext cx="8356600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add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7393540" y="6434620"/>
            <a:ext cx="1632431" cy="384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>
              <a:spcBef>
                <a:spcPct val="50000"/>
              </a:spcBef>
            </a:pPr>
            <a:r>
              <a:rPr lang="en-US" sz="1200" dirty="0" smtClean="0">
                <a:latin typeface="Alte DIN 1451 Mittelschrift"/>
              </a:rPr>
              <a:t>Technology for Pervasive Computing</a:t>
            </a:r>
            <a:endParaRPr lang="en-US" sz="1200" dirty="0">
              <a:latin typeface="Alte DIN 1451 Mittelschrift"/>
            </a:endParaRPr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417492" y="6425210"/>
            <a:ext cx="45933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r>
              <a:rPr lang="de-DE" sz="1100" b="1" dirty="0" smtClean="0">
                <a:latin typeface="Frutiger LT Std 45 Light"/>
              </a:rPr>
              <a:t>1-</a:t>
            </a:r>
            <a:fld id="{1667C520-F49C-4D12-A1AD-7CEE7577070E}" type="slidenum">
              <a:rPr lang="de-DE" sz="1100" b="1" smtClean="0">
                <a:latin typeface="Frutiger LT Std 45 Light"/>
              </a:rPr>
              <a:pPr>
                <a:spcBef>
                  <a:spcPct val="50000"/>
                </a:spcBef>
                <a:defRPr/>
              </a:pPr>
              <a:t>‹Nr.›</a:t>
            </a:fld>
            <a:endParaRPr lang="de-DE" sz="1100" b="1" dirty="0">
              <a:latin typeface="Frutiger LT Std 45 Light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902186" y="6430791"/>
            <a:ext cx="5037965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dirty="0" smtClean="0">
                <a:latin typeface="Frutiger LT Std 45 Light"/>
              </a:rPr>
              <a:t>CSS 16, </a:t>
            </a:r>
            <a:r>
              <a:rPr lang="en-US" sz="1100" dirty="0" smtClean="0">
                <a:latin typeface="Frutiger LT Std 45 Light"/>
              </a:rPr>
              <a:t>Till Riedel</a:t>
            </a:r>
          </a:p>
          <a:p>
            <a:endParaRPr lang="de-DE" sz="1100" dirty="0">
              <a:latin typeface="Frutiger LT Std 45 Light"/>
            </a:endParaRPr>
          </a:p>
        </p:txBody>
      </p:sp>
      <p:pic>
        <p:nvPicPr>
          <p:cNvPr id="1037" name="Picture 9" descr="KITlogo_4c_frutiger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7625" y="341313"/>
            <a:ext cx="10842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Gerade Verbindung 16"/>
          <p:cNvCxnSpPr/>
          <p:nvPr userDrawn="1"/>
        </p:nvCxnSpPr>
        <p:spPr>
          <a:xfrm>
            <a:off x="0" y="1000108"/>
            <a:ext cx="88582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>
          <a:xfrm>
            <a:off x="285720" y="6329680"/>
            <a:ext cx="885828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 descr="C:\michael\kit\aussenwirkung\teco_logo.jpg"/>
          <p:cNvPicPr>
            <a:picLocks noChangeAspect="1" noChangeArrowheads="1"/>
          </p:cNvPicPr>
          <p:nvPr userDrawn="1"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98" y="6430898"/>
            <a:ext cx="1285884" cy="328228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  <p:sldLayoutId id="2147483660" r:id="rId12"/>
    <p:sldLayoutId id="2147483665" r:id="rId13"/>
    <p:sldLayoutId id="2147483666" r:id="rId14"/>
    <p:sldLayoutId id="2147483667" r:id="rId15"/>
    <p:sldLayoutId id="2147483668" r:id="rId16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Frutiger LT Std 45 Ligh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20"/>
        </a:buBlip>
        <a:defRPr sz="2800">
          <a:solidFill>
            <a:schemeClr val="tx1"/>
          </a:solidFill>
          <a:latin typeface="Frutiger LT Std 45 Ligh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21"/>
        </a:buBlip>
        <a:defRPr sz="2400">
          <a:solidFill>
            <a:schemeClr val="tx1"/>
          </a:solidFill>
          <a:latin typeface="Frutiger LT Std 45 Ligh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22"/>
        </a:buBlip>
        <a:defRPr sz="2000">
          <a:solidFill>
            <a:schemeClr val="tx1"/>
          </a:solidFill>
          <a:latin typeface="Frutiger LT Std 45 Ligh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22"/>
        </a:buBlip>
        <a:defRPr sz="2000">
          <a:solidFill>
            <a:schemeClr val="tx1"/>
          </a:solidFill>
          <a:latin typeface="Frutiger LT Std 45 Ligh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22"/>
        </a:buBlip>
        <a:defRPr sz="2000">
          <a:solidFill>
            <a:schemeClr val="tx1"/>
          </a:solidFill>
          <a:latin typeface="Frutiger LT Std 45 Ligh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3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6" Type="http://schemas.openxmlformats.org/officeDocument/2006/relationships/image" Target="../media/image28.jpeg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diagramData" Target="../diagrams/data1.xml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microsoft.com/office/2007/relationships/diagramDrawing" Target="../diagrams/drawing1.xml"/><Relationship Id="rId5" Type="http://schemas.openxmlformats.org/officeDocument/2006/relationships/image" Target="../media/image39.png"/><Relationship Id="rId15" Type="http://schemas.openxmlformats.org/officeDocument/2006/relationships/image" Target="../media/image43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38.png"/><Relationship Id="rId9" Type="http://schemas.openxmlformats.org/officeDocument/2006/relationships/diagramQuickStyle" Target="../diagrams/quickStyle1.xml"/><Relationship Id="rId14" Type="http://schemas.openxmlformats.org/officeDocument/2006/relationships/image" Target="../media/image2.jpeg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46.png"/><Relationship Id="rId12" Type="http://schemas.microsoft.com/office/2007/relationships/hdphoto" Target="../media/hdphoto1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.png"/><Relationship Id="rId11" Type="http://schemas.openxmlformats.org/officeDocument/2006/relationships/image" Target="../media/image43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45.png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6.jpeg"/><Relationship Id="rId3" Type="http://schemas.openxmlformats.org/officeDocument/2006/relationships/hyperlink" Target="http://www.nokia.com/nokia/0,,141,00.html" TargetMode="External"/><Relationship Id="rId21" Type="http://schemas.openxmlformats.org/officeDocument/2006/relationships/image" Target="../media/image69.jpeg"/><Relationship Id="rId7" Type="http://schemas.openxmlformats.org/officeDocument/2006/relationships/image" Target="../media/image56.png"/><Relationship Id="rId12" Type="http://schemas.openxmlformats.org/officeDocument/2006/relationships/image" Target="../media/image61.jpeg"/><Relationship Id="rId17" Type="http://schemas.openxmlformats.org/officeDocument/2006/relationships/image" Target="../media/image65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4.jpeg"/><Relationship Id="rId20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hyperlink" Target="http://www1.us.dell.com/content/products/category.aspx/notebooks?c=us&amp;cs=19&amp;l=en&amp;s=dhs" TargetMode="External"/><Relationship Id="rId23" Type="http://schemas.openxmlformats.org/officeDocument/2006/relationships/image" Target="../media/image71.png"/><Relationship Id="rId10" Type="http://schemas.openxmlformats.org/officeDocument/2006/relationships/image" Target="../media/image59.jpeg"/><Relationship Id="rId19" Type="http://schemas.openxmlformats.org/officeDocument/2006/relationships/image" Target="../media/image67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image" Target="../media/image63.png"/><Relationship Id="rId22" Type="http://schemas.openxmlformats.org/officeDocument/2006/relationships/image" Target="../media/image70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hyperlink" Target="http://www.particle-computer.de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.png"/><Relationship Id="rId4" Type="http://schemas.openxmlformats.org/officeDocument/2006/relationships/image" Target="../media/image87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13" Type="http://schemas.openxmlformats.org/officeDocument/2006/relationships/oleObject" Target="../embeddings/oleObject3.bin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28.xml"/><Relationship Id="rId21" Type="http://schemas.openxmlformats.org/officeDocument/2006/relationships/image" Target="../media/image93.wmf"/><Relationship Id="rId7" Type="http://schemas.openxmlformats.org/officeDocument/2006/relationships/image" Target="../media/image94.jpeg"/><Relationship Id="rId12" Type="http://schemas.openxmlformats.org/officeDocument/2006/relationships/image" Target="../media/image95.png"/><Relationship Id="rId17" Type="http://schemas.openxmlformats.org/officeDocument/2006/relationships/image" Target="../media/image91.wmf"/><Relationship Id="rId2" Type="http://schemas.openxmlformats.org/officeDocument/2006/relationships/slideLayout" Target="../slideLayouts/slideLayout12.xml"/><Relationship Id="rId16" Type="http://schemas.openxmlformats.org/officeDocument/2006/relationships/oleObject" Target="../embeddings/oleObject6.bin"/><Relationship Id="rId20" Type="http://schemas.openxmlformats.org/officeDocument/2006/relationships/oleObject" Target="../embeddings/oleObject8.bin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11" Type="http://schemas.openxmlformats.org/officeDocument/2006/relationships/image" Target="../media/image90.wmf"/><Relationship Id="rId5" Type="http://schemas.openxmlformats.org/officeDocument/2006/relationships/image" Target="../media/image49.png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oleObject2.bin"/><Relationship Id="rId19" Type="http://schemas.openxmlformats.org/officeDocument/2006/relationships/image" Target="../media/image92.wmf"/><Relationship Id="rId4" Type="http://schemas.openxmlformats.org/officeDocument/2006/relationships/image" Target="../media/image48.jpeg"/><Relationship Id="rId9" Type="http://schemas.openxmlformats.org/officeDocument/2006/relationships/image" Target="../media/image89.wmf"/><Relationship Id="rId14" Type="http://schemas.openxmlformats.org/officeDocument/2006/relationships/oleObject" Target="../embeddings/oleObject4.bin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13" Type="http://schemas.openxmlformats.org/officeDocument/2006/relationships/image" Target="../media/image62.png"/><Relationship Id="rId18" Type="http://schemas.openxmlformats.org/officeDocument/2006/relationships/image" Target="../media/image67.jpeg"/><Relationship Id="rId3" Type="http://schemas.openxmlformats.org/officeDocument/2006/relationships/hyperlink" Target="http://www.nokia.com/nokia/0,,141,00.html" TargetMode="External"/><Relationship Id="rId21" Type="http://schemas.openxmlformats.org/officeDocument/2006/relationships/image" Target="../media/image70.jpeg"/><Relationship Id="rId7" Type="http://schemas.openxmlformats.org/officeDocument/2006/relationships/image" Target="../media/image56.png"/><Relationship Id="rId12" Type="http://schemas.openxmlformats.org/officeDocument/2006/relationships/image" Target="../media/image61.jpeg"/><Relationship Id="rId17" Type="http://schemas.openxmlformats.org/officeDocument/2006/relationships/image" Target="../media/image66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65.png"/><Relationship Id="rId20" Type="http://schemas.openxmlformats.org/officeDocument/2006/relationships/image" Target="../media/image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60.jpeg"/><Relationship Id="rId5" Type="http://schemas.openxmlformats.org/officeDocument/2006/relationships/image" Target="../media/image54.jpeg"/><Relationship Id="rId15" Type="http://schemas.openxmlformats.org/officeDocument/2006/relationships/image" Target="../media/image64.jpeg"/><Relationship Id="rId10" Type="http://schemas.openxmlformats.org/officeDocument/2006/relationships/image" Target="../media/image59.jpeg"/><Relationship Id="rId19" Type="http://schemas.openxmlformats.org/officeDocument/2006/relationships/image" Target="../media/image68.jpeg"/><Relationship Id="rId4" Type="http://schemas.openxmlformats.org/officeDocument/2006/relationships/image" Target="../media/image53.png"/><Relationship Id="rId9" Type="http://schemas.openxmlformats.org/officeDocument/2006/relationships/image" Target="../media/image58.jpeg"/><Relationship Id="rId14" Type="http://schemas.openxmlformats.org/officeDocument/2006/relationships/hyperlink" Target="http://www1.us.dell.com/content/products/category.aspx/notebooks?c=us&amp;cs=19&amp;l=en&amp;s=dhs" TargetMode="External"/><Relationship Id="rId22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oogle.de/url?sa=t&amp;rct=j&amp;q=&amp;esrc=s&amp;source=web&amp;cd=1&amp;ved=0CCIQFjAA&amp;url=http://www.cs.berkeley.edu/~jfc/cs260/f06/lecs/lec13/lec13.ppt&amp;ei=7F8qVbzfNcX5as6EgbgK&amp;usg=AFQjCNFkwceayOyOmj9kRETQEkxNXNj6zQ&amp;bvm=bv.90491159,d.d2s&amp;cad=rja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124744"/>
            <a:ext cx="8389937" cy="11521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endParaRPr lang="en-US" sz="2200" b="1" dirty="0">
              <a:solidFill>
                <a:schemeClr val="tx2"/>
              </a:solidFill>
            </a:endParaRP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sz="1600" b="1" dirty="0">
              <a:solidFill>
                <a:srgbClr val="00000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 idx="4294967295"/>
          </p:nvPr>
        </p:nvSpPr>
        <p:spPr>
          <a:xfrm>
            <a:off x="395288" y="282575"/>
            <a:ext cx="6858000" cy="2387600"/>
          </a:xfrm>
        </p:spPr>
        <p:txBody>
          <a:bodyPr/>
          <a:lstStyle/>
          <a:p>
            <a:pPr rtl="0" fontAlgn="base"/>
            <a:r>
              <a:rPr lang="en-US" sz="2600" b="1" kern="1200" dirty="0" smtClean="0">
                <a:solidFill>
                  <a:srgbClr val="000000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Context Sensitive Systems</a:t>
            </a:r>
            <a:endParaRPr lang="de-DE" dirty="0" smtClean="0">
              <a:effectLst/>
            </a:endParaRPr>
          </a:p>
          <a:p>
            <a:pPr rtl="0" fontAlgn="base"/>
            <a:r>
              <a:rPr lang="en-US" sz="1600" b="1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Part </a:t>
            </a:r>
            <a:r>
              <a:rPr lang="en-US" sz="16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2</a:t>
            </a:r>
            <a:r>
              <a:rPr lang="en-US" sz="1600" b="1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600" kern="1200" dirty="0" smtClean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History of </a:t>
            </a:r>
            <a:r>
              <a:rPr lang="en-US" sz="1600" b="1" kern="1200" dirty="0" smtClean="0">
                <a:solidFill>
                  <a:srgbClr val="000000"/>
                </a:solidFill>
                <a:effectLst/>
                <a:latin typeface="+mn-lt"/>
                <a:ea typeface="+mn-ea"/>
                <a:cs typeface="+mn-cs"/>
              </a:rPr>
              <a:t>Context Awareness</a:t>
            </a:r>
            <a:endParaRPr lang="de-DE" sz="1800" dirty="0" smtClean="0">
              <a:effectLst/>
              <a:latin typeface="+mn-lt"/>
            </a:endParaRPr>
          </a:p>
          <a:p>
            <a:pPr rtl="0" fontAlgn="base"/>
            <a:r>
              <a:rPr lang="en-US" sz="1800" b="1" dirty="0" smtClean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rPr>
              <a:t>SS 2016</a:t>
            </a:r>
            <a:endParaRPr lang="de-DE" sz="1800" dirty="0" smtClean="0">
              <a:effectLst/>
              <a:latin typeface="+mn-lt"/>
            </a:endParaRPr>
          </a:p>
          <a:p>
            <a:pPr rtl="0" fontAlgn="base"/>
            <a:r>
              <a:rPr lang="en-US" sz="1800" b="1" dirty="0" smtClean="0">
                <a:solidFill>
                  <a:schemeClr val="tx2"/>
                </a:solidFill>
                <a:effectLst/>
                <a:latin typeface="+mn-lt"/>
                <a:ea typeface="+mj-ea"/>
                <a:cs typeface="+mj-cs"/>
              </a:rPr>
              <a:t>teco.kit.edu, pcs.tm.kit.edu</a:t>
            </a:r>
            <a:endParaRPr lang="de-DE" sz="1800" dirty="0" smtClean="0">
              <a:effectLst/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common aspects to context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Geographical (e.g. country, street, building, floor, office)</a:t>
            </a:r>
          </a:p>
          <a:p>
            <a:r>
              <a:rPr lang="en-US" sz="2000" dirty="0" smtClean="0"/>
              <a:t>Physical (e.g. lighting, noise level, temperature, </a:t>
            </a:r>
            <a:r>
              <a:rPr lang="en-US" sz="2000" dirty="0" err="1" smtClean="0"/>
              <a:t>acceleration,tilt</a:t>
            </a:r>
            <a:r>
              <a:rPr lang="en-US" sz="2000" dirty="0" smtClean="0"/>
              <a:t>)</a:t>
            </a:r>
          </a:p>
          <a:p>
            <a:r>
              <a:rPr lang="en-US" sz="2000" dirty="0" err="1" smtClean="0"/>
              <a:t>Organisational</a:t>
            </a:r>
            <a:r>
              <a:rPr lang="en-US" sz="2000" dirty="0" smtClean="0"/>
              <a:t> (e.g. institution, department, group, project)</a:t>
            </a:r>
          </a:p>
          <a:p>
            <a:r>
              <a:rPr lang="en-US" sz="2000" dirty="0" smtClean="0"/>
              <a:t>Social (e.g. family, friend, co-worker, married, single)</a:t>
            </a:r>
          </a:p>
          <a:p>
            <a:r>
              <a:rPr lang="en-US" sz="2000" dirty="0" smtClean="0"/>
              <a:t>Emotional (e.g. heart rate, skin conductance)</a:t>
            </a:r>
          </a:p>
          <a:p>
            <a:r>
              <a:rPr lang="en-US" sz="2000" dirty="0" smtClean="0"/>
              <a:t>User (e.g. profile, location, capabilities, role, access rights)</a:t>
            </a:r>
          </a:p>
          <a:p>
            <a:r>
              <a:rPr lang="en-US" sz="2000" dirty="0" smtClean="0"/>
              <a:t>Task (e.g. documenting, programming, building a house)</a:t>
            </a:r>
          </a:p>
          <a:p>
            <a:r>
              <a:rPr lang="en-US" sz="2000" dirty="0" smtClean="0"/>
              <a:t>Action (e.g. typing, reading, walking, sitting, talking)</a:t>
            </a:r>
          </a:p>
          <a:p>
            <a:r>
              <a:rPr lang="en-US" sz="2000" dirty="0" smtClean="0"/>
              <a:t>Technological (e.g. connectivity, network bandwidth, network latency)</a:t>
            </a:r>
          </a:p>
          <a:p>
            <a:r>
              <a:rPr lang="en-US" sz="2000" dirty="0" smtClean="0"/>
              <a:t>Time (e.g. time of day, weekday, week, month, season)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[</a:t>
            </a:r>
            <a:r>
              <a:rPr lang="en-US" sz="2000" dirty="0" err="1" smtClean="0"/>
              <a:t>Mayrhofer</a:t>
            </a:r>
            <a:r>
              <a:rPr lang="en-US" sz="2000" dirty="0" smtClean="0"/>
              <a:t>, 2004] 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0637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</a:rPr>
              <a:t>Classes of  context-sensitive applications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endParaRPr lang="en-US" sz="1400" dirty="0" smtClean="0"/>
          </a:p>
          <a:p>
            <a:pPr marL="0" indent="0">
              <a:buNone/>
            </a:pPr>
            <a:endParaRPr lang="en-US" sz="1400" dirty="0" smtClean="0"/>
          </a:p>
          <a:p>
            <a:r>
              <a:rPr lang="de-DE" sz="2000" dirty="0" smtClean="0"/>
              <a:t>Dimension 1: </a:t>
            </a:r>
            <a:r>
              <a:rPr lang="de-DE" sz="2000" dirty="0" err="1" smtClean="0"/>
              <a:t>Is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adaption</a:t>
            </a:r>
            <a:r>
              <a:rPr lang="de-DE" sz="2000" dirty="0" smtClean="0"/>
              <a:t> </a:t>
            </a:r>
            <a:r>
              <a:rPr lang="de-DE" sz="2000" dirty="0" err="1" smtClean="0"/>
              <a:t>done</a:t>
            </a:r>
            <a:r>
              <a:rPr lang="de-DE" sz="2000" dirty="0" smtClean="0"/>
              <a:t> </a:t>
            </a:r>
            <a:r>
              <a:rPr lang="de-DE" sz="2000" dirty="0" err="1" smtClean="0"/>
              <a:t>automatic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manual</a:t>
            </a:r>
            <a:r>
              <a:rPr lang="de-DE" sz="2000" dirty="0" smtClean="0"/>
              <a:t>?</a:t>
            </a:r>
          </a:p>
          <a:p>
            <a:r>
              <a:rPr lang="de-DE" sz="2000" dirty="0" smtClean="0"/>
              <a:t>Dimension 2: </a:t>
            </a:r>
            <a:r>
              <a:rPr lang="de-DE" sz="2000" dirty="0" err="1" smtClean="0"/>
              <a:t>Does</a:t>
            </a:r>
            <a:r>
              <a:rPr lang="de-DE" sz="2000" dirty="0" smtClean="0"/>
              <a:t> </a:t>
            </a:r>
            <a:r>
              <a:rPr lang="de-DE" sz="2000" dirty="0" err="1" smtClean="0"/>
              <a:t>the</a:t>
            </a:r>
            <a:r>
              <a:rPr lang="de-DE" sz="2000" dirty="0" smtClean="0"/>
              <a:t> </a:t>
            </a:r>
            <a:r>
              <a:rPr lang="de-DE" sz="2000" dirty="0" err="1" smtClean="0"/>
              <a:t>application</a:t>
            </a:r>
            <a:r>
              <a:rPr lang="de-DE" sz="2000" dirty="0" smtClean="0"/>
              <a:t> </a:t>
            </a:r>
            <a:r>
              <a:rPr lang="de-DE" sz="2000" dirty="0" err="1" smtClean="0"/>
              <a:t>adapt</a:t>
            </a:r>
            <a:r>
              <a:rPr lang="de-DE" sz="2000" dirty="0" smtClean="0"/>
              <a:t> </a:t>
            </a:r>
            <a:r>
              <a:rPr lang="de-DE" sz="2000" dirty="0" err="1" smtClean="0"/>
              <a:t>information</a:t>
            </a:r>
            <a:r>
              <a:rPr lang="de-DE" sz="2000" dirty="0" smtClean="0"/>
              <a:t> </a:t>
            </a:r>
            <a:r>
              <a:rPr lang="de-DE" sz="2000" dirty="0" err="1" smtClean="0"/>
              <a:t>access</a:t>
            </a:r>
            <a:r>
              <a:rPr lang="de-DE" sz="2000" dirty="0" smtClean="0"/>
              <a:t> </a:t>
            </a:r>
            <a:r>
              <a:rPr lang="de-DE" sz="2000" dirty="0" err="1" smtClean="0"/>
              <a:t>or</a:t>
            </a:r>
            <a:r>
              <a:rPr lang="de-DE" sz="2000" dirty="0" smtClean="0"/>
              <a:t> </a:t>
            </a:r>
            <a:r>
              <a:rPr lang="de-DE" sz="2000" dirty="0" err="1" smtClean="0"/>
              <a:t>perform</a:t>
            </a:r>
            <a:r>
              <a:rPr lang="de-DE" sz="2000" dirty="0" smtClean="0"/>
              <a:t> </a:t>
            </a:r>
            <a:r>
              <a:rPr lang="de-DE" sz="2000" dirty="0" err="1" smtClean="0"/>
              <a:t>actions</a:t>
            </a:r>
            <a:r>
              <a:rPr lang="de-DE" sz="2000" dirty="0" smtClean="0"/>
              <a:t>?</a:t>
            </a:r>
          </a:p>
          <a:p>
            <a:pPr marL="0" indent="0">
              <a:buNone/>
            </a:pPr>
            <a:endParaRPr lang="de-DE" sz="2000" dirty="0"/>
          </a:p>
          <a:p>
            <a:pPr marL="0" indent="0">
              <a:buNone/>
            </a:pPr>
            <a:endParaRPr lang="de-DE" sz="1400" dirty="0"/>
          </a:p>
          <a:p>
            <a:r>
              <a:rPr lang="de-DE" sz="2400" dirty="0" smtClean="0"/>
              <a:t>Task: </a:t>
            </a:r>
            <a:r>
              <a:rPr lang="de-DE" sz="2400" dirty="0" err="1" smtClean="0"/>
              <a:t>Two</a:t>
            </a:r>
            <a:r>
              <a:rPr lang="de-DE" sz="2400" dirty="0" smtClean="0"/>
              <a:t> </a:t>
            </a:r>
            <a:r>
              <a:rPr lang="de-DE" sz="2400" dirty="0" err="1" smtClean="0"/>
              <a:t>Examples</a:t>
            </a:r>
            <a:r>
              <a:rPr lang="de-DE" sz="2400" dirty="0" smtClean="0"/>
              <a:t> per Class: 10 min break!</a:t>
            </a:r>
          </a:p>
          <a:p>
            <a:pPr marL="0" indent="0">
              <a:buNone/>
            </a:pPr>
            <a:endParaRPr lang="de-DE" sz="1400" dirty="0" smtClean="0"/>
          </a:p>
          <a:p>
            <a:endParaRPr lang="de-DE" sz="1400" dirty="0"/>
          </a:p>
          <a:p>
            <a:endParaRPr lang="de-DE" sz="1400" dirty="0" smtClean="0"/>
          </a:p>
          <a:p>
            <a:endParaRPr lang="de-DE" sz="1400" dirty="0"/>
          </a:p>
          <a:p>
            <a:endParaRPr lang="en-US" sz="1400" dirty="0"/>
          </a:p>
        </p:txBody>
      </p:sp>
      <p:pic>
        <p:nvPicPr>
          <p:cNvPr id="4249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8079071" cy="141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107504" y="2204864"/>
            <a:ext cx="1800200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Information access</a:t>
            </a:r>
          </a:p>
          <a:p>
            <a:endParaRPr lang="en-US" sz="1400" dirty="0" smtClean="0"/>
          </a:p>
          <a:p>
            <a:r>
              <a:rPr lang="en-US" sz="1400" dirty="0" smtClean="0"/>
              <a:t>Command execution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4572000" y="1412776"/>
            <a:ext cx="907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Trigger</a:t>
            </a:r>
            <a:endParaRPr lang="en-US" dirty="0"/>
          </a:p>
        </p:txBody>
      </p:sp>
      <p:sp>
        <p:nvSpPr>
          <p:cNvPr id="7" name="Textfeld 6"/>
          <p:cNvSpPr txBox="1"/>
          <p:nvPr/>
        </p:nvSpPr>
        <p:spPr>
          <a:xfrm>
            <a:off x="0" y="170080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2339752" y="1772816"/>
            <a:ext cx="177484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Manual /explicit</a:t>
            </a:r>
            <a:endParaRPr lang="en-US" dirty="0"/>
          </a:p>
        </p:txBody>
      </p:sp>
      <p:sp>
        <p:nvSpPr>
          <p:cNvPr id="9" name="Textfeld 8"/>
          <p:cNvSpPr txBox="1"/>
          <p:nvPr/>
        </p:nvSpPr>
        <p:spPr>
          <a:xfrm>
            <a:off x="5580112" y="1772816"/>
            <a:ext cx="195438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automatic/implicit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3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866234" y="2238364"/>
            <a:ext cx="353173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Examples</a:t>
            </a:r>
            <a:endParaRPr lang="en-US" sz="4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6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Olivetti Active Badges</a:t>
            </a:r>
          </a:p>
        </p:txBody>
      </p:sp>
      <p:sp>
        <p:nvSpPr>
          <p:cNvPr id="717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dirty="0"/>
              <a:t>Problem: </a:t>
            </a:r>
            <a:r>
              <a:rPr lang="en-US" altLang="de-DE" b="1" dirty="0"/>
              <a:t>locating</a:t>
            </a:r>
            <a:r>
              <a:rPr lang="en-US" altLang="de-DE" dirty="0"/>
              <a:t> researchers</a:t>
            </a:r>
          </a:p>
          <a:p>
            <a:r>
              <a:rPr lang="en-US" altLang="de-DE" dirty="0"/>
              <a:t>Solution: badge tied to identity, tracked as researcher moves in building</a:t>
            </a:r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endParaRPr lang="en-US" altLang="de-DE" dirty="0"/>
          </a:p>
          <a:p>
            <a:pPr algn="r">
              <a:buFont typeface="Arial" panose="020B0604020202020204" pitchFamily="34" charset="0"/>
              <a:buNone/>
            </a:pPr>
            <a:r>
              <a:rPr lang="en-US" altLang="de-DE" sz="2400" dirty="0"/>
              <a:t>[Want and Hopper, 1992]</a:t>
            </a: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3190875"/>
            <a:ext cx="419100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5334000" y="3657600"/>
            <a:ext cx="3810000" cy="119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de-DE"/>
              <a:t>Assistant sees this view</a:t>
            </a:r>
          </a:p>
          <a:p>
            <a:pPr>
              <a:spcBef>
                <a:spcPct val="50000"/>
              </a:spcBef>
            </a:pPr>
            <a:r>
              <a:rPr lang="en-US" altLang="de-DE"/>
              <a:t>  - knows where researcher is</a:t>
            </a:r>
          </a:p>
          <a:p>
            <a:pPr>
              <a:spcBef>
                <a:spcPct val="50000"/>
              </a:spcBef>
            </a:pPr>
            <a:r>
              <a:rPr lang="en-US" altLang="de-DE"/>
              <a:t>  - can forward call</a:t>
            </a:r>
          </a:p>
        </p:txBody>
      </p:sp>
    </p:spTree>
    <p:extLst>
      <p:ext uri="{BB962C8B-B14F-4D97-AF65-F5344CB8AC3E}">
        <p14:creationId xmlns:p14="http://schemas.microsoft.com/office/powerpoint/2010/main" val="115222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en-US" altLang="de-DE" sz="3200" dirty="0"/>
              <a:t>Active </a:t>
            </a:r>
            <a:r>
              <a:rPr lang="en-US" altLang="de-DE" sz="3200" dirty="0" smtClean="0"/>
              <a:t>Badge Hardware</a:t>
            </a:r>
            <a:endParaRPr lang="en-US" altLang="de-DE" sz="3200" dirty="0"/>
          </a:p>
        </p:txBody>
      </p:sp>
      <p:pic>
        <p:nvPicPr>
          <p:cNvPr id="288770" name="Picture 2" descr="https://viallyhardi.files.wordpress.com/2010/05/badge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716" y="333375"/>
            <a:ext cx="4107967" cy="3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772" name="Picture 4" descr="http://indoor-ortung.de/wp-content/uploads/active-badg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124744"/>
            <a:ext cx="3199215" cy="189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99792" y="3017858"/>
            <a:ext cx="4191000" cy="345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577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Goal [</a:t>
            </a:r>
            <a:r>
              <a:rPr lang="en-US" altLang="de-DE" dirty="0" err="1"/>
              <a:t>Dey</a:t>
            </a:r>
            <a:r>
              <a:rPr lang="en-US" altLang="de-DE" dirty="0"/>
              <a:t> and </a:t>
            </a:r>
            <a:r>
              <a:rPr lang="en-US" altLang="de-DE" dirty="0" err="1"/>
              <a:t>Abowd</a:t>
            </a:r>
            <a:r>
              <a:rPr lang="en-US" altLang="de-DE" dirty="0"/>
              <a:t>, 2000]</a:t>
            </a:r>
          </a:p>
        </p:txBody>
      </p:sp>
      <p:sp>
        <p:nvSpPr>
          <p:cNvPr id="15363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dirty="0"/>
              <a:t>Apps like Active Badges using specific user </a:t>
            </a:r>
            <a:r>
              <a:rPr lang="en-US" altLang="de-DE" b="1" dirty="0"/>
              <a:t>context</a:t>
            </a:r>
            <a:r>
              <a:rPr lang="en-US" altLang="de-DE" dirty="0"/>
              <a:t> (e.g. location) as application input</a:t>
            </a:r>
          </a:p>
          <a:p>
            <a:r>
              <a:rPr lang="en-US" altLang="de-DE" dirty="0"/>
              <a:t>Need representation of context</a:t>
            </a:r>
          </a:p>
          <a:p>
            <a:pPr lvl="1"/>
            <a:r>
              <a:rPr lang="en-US" altLang="de-DE" dirty="0"/>
              <a:t>Helps to build context-aware applications</a:t>
            </a:r>
          </a:p>
          <a:p>
            <a:pPr lvl="2"/>
            <a:r>
              <a:rPr lang="en-US" altLang="de-DE" dirty="0"/>
              <a:t>better embedded in the </a:t>
            </a:r>
            <a:r>
              <a:rPr lang="en-US" altLang="de-DE" dirty="0" err="1"/>
              <a:t>UbiComp</a:t>
            </a:r>
            <a:r>
              <a:rPr lang="en-US" altLang="de-DE" dirty="0"/>
              <a:t> and mobile realms</a:t>
            </a:r>
          </a:p>
          <a:p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5637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Operational Definition of Context</a:t>
            </a:r>
          </a:p>
        </p:txBody>
      </p:sp>
      <p:sp>
        <p:nvSpPr>
          <p:cNvPr id="13315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de-DE" dirty="0"/>
              <a:t>“Context is any </a:t>
            </a:r>
            <a:r>
              <a:rPr lang="en-US" altLang="de-DE" dirty="0">
                <a:solidFill>
                  <a:srgbClr val="C00000"/>
                </a:solidFill>
              </a:rPr>
              <a:t>information</a:t>
            </a:r>
            <a:r>
              <a:rPr lang="en-US" altLang="de-DE" dirty="0"/>
              <a:t> that can be used to </a:t>
            </a:r>
            <a:r>
              <a:rPr lang="en-US" altLang="de-DE" dirty="0">
                <a:solidFill>
                  <a:srgbClr val="C00000"/>
                </a:solidFill>
              </a:rPr>
              <a:t>characterize the situation of an entity</a:t>
            </a:r>
            <a:r>
              <a:rPr lang="en-US" altLang="de-DE" dirty="0"/>
              <a:t>. An entity is a person, place, or object that is considered </a:t>
            </a:r>
            <a:r>
              <a:rPr lang="en-US" altLang="de-DE" dirty="0">
                <a:solidFill>
                  <a:srgbClr val="C00000"/>
                </a:solidFill>
              </a:rPr>
              <a:t>relevant to the interaction </a:t>
            </a:r>
            <a:r>
              <a:rPr lang="en-US" altLang="de-DE" dirty="0"/>
              <a:t>between a user and an application, including the user and the application themselves.” [</a:t>
            </a:r>
            <a:r>
              <a:rPr lang="en-US" altLang="de-DE" dirty="0" err="1"/>
              <a:t>Dey</a:t>
            </a:r>
            <a:r>
              <a:rPr lang="en-US" altLang="de-DE" dirty="0"/>
              <a:t> and </a:t>
            </a:r>
            <a:r>
              <a:rPr lang="en-US" altLang="de-DE" dirty="0" err="1"/>
              <a:t>Abowd</a:t>
            </a:r>
            <a:r>
              <a:rPr lang="en-US" altLang="de-DE" dirty="0"/>
              <a:t>, 2000</a:t>
            </a:r>
            <a:r>
              <a:rPr lang="en-US" altLang="de-DE" dirty="0" smtClean="0"/>
              <a:t>]</a:t>
            </a:r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endParaRPr lang="en-US" altLang="de-DE" dirty="0"/>
          </a:p>
          <a:p>
            <a:pPr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de-DE" dirty="0"/>
              <a:t>Observations</a:t>
            </a:r>
          </a:p>
          <a:p>
            <a:pPr>
              <a:lnSpc>
                <a:spcPct val="90000"/>
              </a:lnSpc>
              <a:buFontTx/>
              <a:buChar char="-"/>
            </a:pPr>
            <a:r>
              <a:rPr lang="en-US" altLang="de-DE" dirty="0"/>
              <a:t>From point of view of developer</a:t>
            </a:r>
          </a:p>
          <a:p>
            <a:pPr>
              <a:lnSpc>
                <a:spcPct val="90000"/>
              </a:lnSpc>
              <a:buFontTx/>
              <a:buChar char="-"/>
            </a:pP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26946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1625" y="-147455"/>
            <a:ext cx="8540750" cy="896144"/>
          </a:xfrm>
        </p:spPr>
        <p:txBody>
          <a:bodyPr/>
          <a:lstStyle/>
          <a:p>
            <a:r>
              <a:rPr lang="en-US" altLang="de-DE" dirty="0"/>
              <a:t>Active Badges</a:t>
            </a:r>
          </a:p>
        </p:txBody>
      </p:sp>
      <p:sp>
        <p:nvSpPr>
          <p:cNvPr id="59395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28491" y="1103459"/>
            <a:ext cx="8304213" cy="4498975"/>
          </a:xfrm>
        </p:spPr>
        <p:txBody>
          <a:bodyPr/>
          <a:lstStyle/>
          <a:p>
            <a:r>
              <a:rPr lang="en-US" altLang="de-DE" sz="2800" dirty="0"/>
              <a:t>Application: help operator</a:t>
            </a:r>
            <a:r>
              <a:rPr lang="en-US" altLang="de-DE" sz="2800" i="1" dirty="0"/>
              <a:t> </a:t>
            </a:r>
            <a:r>
              <a:rPr lang="en-US" altLang="de-DE" sz="2800" dirty="0"/>
              <a:t>forward calls to researcher at appropriate location</a:t>
            </a:r>
          </a:p>
          <a:p>
            <a:endParaRPr lang="en-US" altLang="de-DE" sz="2800" dirty="0"/>
          </a:p>
        </p:txBody>
      </p:sp>
      <p:graphicFrame>
        <p:nvGraphicFramePr>
          <p:cNvPr id="59437" name="Group 45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876300" y="2348880"/>
          <a:ext cx="7391400" cy="3608324"/>
        </p:xfrm>
        <a:graphic>
          <a:graphicData uri="http://schemas.openxmlformats.org/drawingml/2006/table">
            <a:tbl>
              <a:tblPr/>
              <a:tblGrid>
                <a:gridCol w="2362200"/>
                <a:gridCol w="5029200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Characteristic Info (context)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8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Researcher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Badge ID/Name, location, ?</a:t>
                      </a:r>
                      <a:r>
                        <a:rPr kumimoji="0" lang="en-US" altLang="de-D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DDDDDD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Time of the workday (morning, lunch, dinner)?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en-US" altLang="de-DE" sz="2800" b="0" i="0" u="none" strike="noStrike" cap="none" normalizeH="0" baseline="0" smtClean="0">
                        <a:ln>
                          <a:noFill/>
                        </a:ln>
                        <a:solidFill>
                          <a:srgbClr val="DDDDDD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Room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Presence of a phone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smtClean="0"/>
              <a:t>CSS 16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02728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59632" y="317533"/>
            <a:ext cx="6911975" cy="561975"/>
          </a:xfrm>
        </p:spPr>
        <p:txBody>
          <a:bodyPr/>
          <a:lstStyle/>
          <a:p>
            <a:r>
              <a:rPr lang="en-GB" dirty="0" smtClean="0"/>
              <a:t>Beacon based context today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 descr="https://9to5mac.files.wordpress.com/2014/11/proximity_sammy_960px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5175" y="1082278"/>
            <a:ext cx="8610475" cy="526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webrostrum.com/wp-content/uploads/2015/09/iBeacon-Logo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656" y="153314"/>
            <a:ext cx="769952" cy="830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856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What’s the Context?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228600" y="1447800"/>
            <a:ext cx="2743200" cy="1600200"/>
          </a:xfrm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altLang="de-DE" sz="2400" dirty="0"/>
              <a:t>Context: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4200" y="1447800"/>
            <a:ext cx="56388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7582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Context </a:t>
            </a:r>
            <a:r>
              <a:rPr lang="en-US" dirty="0" smtClean="0"/>
              <a:t>optimizes!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0525" y="1268760"/>
            <a:ext cx="8356600" cy="5000660"/>
          </a:xfrm>
        </p:spPr>
        <p:txBody>
          <a:bodyPr/>
          <a:lstStyle/>
          <a:p>
            <a:r>
              <a:rPr lang="en-US" sz="2800" dirty="0" smtClean="0"/>
              <a:t>Context </a:t>
            </a:r>
          </a:p>
          <a:p>
            <a:pPr lvl="1"/>
            <a:r>
              <a:rPr lang="en-US" sz="2400" dirty="0" smtClean="0"/>
              <a:t>can be used in different meanings.</a:t>
            </a:r>
          </a:p>
          <a:p>
            <a:pPr lvl="1"/>
            <a:r>
              <a:rPr lang="en-US" sz="2400" dirty="0"/>
              <a:t>is typically different from </a:t>
            </a:r>
            <a:r>
              <a:rPr lang="en-US" sz="2400" dirty="0" smtClean="0"/>
              <a:t>content </a:t>
            </a:r>
            <a:r>
              <a:rPr lang="en-US" sz="2400" dirty="0"/>
              <a:t>(</a:t>
            </a:r>
            <a:r>
              <a:rPr lang="en-US" sz="2400" dirty="0" err="1"/>
              <a:t>ie</a:t>
            </a:r>
            <a:r>
              <a:rPr lang="en-US" sz="2400" dirty="0"/>
              <a:t>. </a:t>
            </a:r>
            <a:r>
              <a:rPr lang="en-US" sz="2400" dirty="0" smtClean="0"/>
              <a:t>Meta-Information, Situation/Environment)</a:t>
            </a:r>
            <a:endParaRPr lang="en-US" sz="2800" dirty="0" smtClean="0"/>
          </a:p>
          <a:p>
            <a:r>
              <a:rPr lang="en-US" sz="2800" dirty="0" smtClean="0"/>
              <a:t>In </a:t>
            </a:r>
            <a:r>
              <a:rPr lang="en-US" sz="2800" dirty="0" smtClean="0"/>
              <a:t>human communication, situational info is </a:t>
            </a:r>
            <a:r>
              <a:rPr lang="en-US" sz="2800" b="1" dirty="0" smtClean="0"/>
              <a:t>implicit</a:t>
            </a:r>
            <a:r>
              <a:rPr lang="en-US" sz="2800" dirty="0" smtClean="0"/>
              <a:t>, to increase the </a:t>
            </a:r>
            <a:r>
              <a:rPr lang="en-US" sz="2800" dirty="0" smtClean="0">
                <a:solidFill>
                  <a:srgbClr val="C00000"/>
                </a:solidFill>
              </a:rPr>
              <a:t>conversational bandwidth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000" dirty="0" smtClean="0"/>
              <a:t>Goal: Make interaction with computer systems more efficient</a:t>
            </a:r>
          </a:p>
          <a:p>
            <a:pPr lvl="1"/>
            <a:r>
              <a:rPr lang="en-US" sz="1800" dirty="0" smtClean="0"/>
              <a:t>The limiting factor of IT is often not processor speed or memory size, but limits of human attention.</a:t>
            </a:r>
          </a:p>
          <a:p>
            <a:pPr lvl="1"/>
            <a:r>
              <a:rPr lang="en-US" sz="1800" dirty="0" smtClean="0"/>
              <a:t>Especially in mobile computing, situation changes frequently and the user is preoccupied with other tasks</a:t>
            </a:r>
          </a:p>
          <a:p>
            <a:pPr marL="476250" lvl="1" indent="0"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5856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35427" y="-342900"/>
            <a:ext cx="8540750" cy="1143000"/>
          </a:xfrm>
        </p:spPr>
        <p:txBody>
          <a:bodyPr/>
          <a:lstStyle/>
          <a:p>
            <a:r>
              <a:rPr lang="en-US" altLang="de-DE" dirty="0"/>
              <a:t>Museum Audio Guide Example</a:t>
            </a:r>
          </a:p>
        </p:txBody>
      </p:sp>
      <p:sp>
        <p:nvSpPr>
          <p:cNvPr id="52227" name="Rectangle 3"/>
          <p:cNvSpPr>
            <a:spLocks noGrp="1" noRot="1" noChangeArrowheads="1"/>
          </p:cNvSpPr>
          <p:nvPr>
            <p:ph type="body" sz="half" idx="1"/>
          </p:nvPr>
        </p:nvSpPr>
        <p:spPr>
          <a:xfrm>
            <a:off x="301625" y="1600200"/>
            <a:ext cx="8304213" cy="4498975"/>
          </a:xfrm>
        </p:spPr>
        <p:txBody>
          <a:bodyPr/>
          <a:lstStyle/>
          <a:p>
            <a:r>
              <a:rPr lang="en-US" altLang="de-DE" sz="2800"/>
              <a:t>Application: digital museum guide</a:t>
            </a:r>
          </a:p>
          <a:p>
            <a:endParaRPr lang="en-US" altLang="de-DE" sz="2800"/>
          </a:p>
        </p:txBody>
      </p:sp>
      <p:graphicFrame>
        <p:nvGraphicFramePr>
          <p:cNvPr id="52252" name="Group 28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1043608" y="2132856"/>
          <a:ext cx="7391400" cy="4140836"/>
        </p:xfrm>
        <a:graphic>
          <a:graphicData uri="http://schemas.openxmlformats.org/drawingml/2006/table">
            <a:tbl>
              <a:tblPr/>
              <a:tblGrid>
                <a:gridCol w="2362200"/>
                <a:gridCol w="5029200"/>
              </a:tblGrid>
              <a:tr h="180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Entity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Characteristic Info (context)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8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de-DE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rPr>
                        <a:t>Exhibition item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de-DE" altLang="de-DE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6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de-DE" altLang="de-DE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de-DE" altLang="de-DE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080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de-DE" altLang="de-DE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80000"/>
                        <a:buFont typeface="Arial" panose="020B0604020202020204" pitchFamily="34" charset="0"/>
                        <a:buNone/>
                        <a:tabLst/>
                      </a:pPr>
                      <a:endParaRPr kumimoji="0" lang="de-DE" altLang="de-DE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Fußzeilenplatzhalt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de-DE" smtClean="0"/>
              <a:t>CSS 16</a:t>
            </a:r>
            <a:endParaRPr lang="en-US" altLang="de-DE"/>
          </a:p>
        </p:txBody>
      </p:sp>
    </p:spTree>
    <p:extLst>
      <p:ext uri="{BB962C8B-B14F-4D97-AF65-F5344CB8AC3E}">
        <p14:creationId xmlns:p14="http://schemas.microsoft.com/office/powerpoint/2010/main" val="25325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238297"/>
            <a:ext cx="6911975" cy="657053"/>
          </a:xfrm>
        </p:spPr>
        <p:txBody>
          <a:bodyPr/>
          <a:lstStyle/>
          <a:p>
            <a:r>
              <a:rPr lang="de-DE" dirty="0" smtClean="0"/>
              <a:t>HP </a:t>
            </a:r>
            <a:r>
              <a:rPr lang="de-DE" dirty="0" err="1" smtClean="0"/>
              <a:t>Cooltown</a:t>
            </a:r>
            <a:r>
              <a:rPr lang="de-DE" dirty="0" smtClean="0"/>
              <a:t>: The electronic guidebook,2002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47810" name="Picture 2" descr="The Museum Experience Extended through a Wireless Web-based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1247606"/>
            <a:ext cx="7915275" cy="59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47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Context-Aware Applications</a:t>
            </a:r>
          </a:p>
        </p:txBody>
      </p:sp>
      <p:sp>
        <p:nvSpPr>
          <p:cNvPr id="2355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71897" y="1124744"/>
            <a:ext cx="8356600" cy="5000660"/>
          </a:xfrm>
        </p:spPr>
        <p:txBody>
          <a:bodyPr/>
          <a:lstStyle/>
          <a:p>
            <a:r>
              <a:rPr lang="en-US" altLang="de-DE" dirty="0"/>
              <a:t>“A system is context-aware if it uses context to provide relevant information and/or services to the user, where relevancy depends on the user’s task</a:t>
            </a:r>
            <a:r>
              <a:rPr lang="en-US" altLang="de-DE" dirty="0" smtClean="0"/>
              <a:t>.”</a:t>
            </a:r>
          </a:p>
          <a:p>
            <a:pPr marL="609600" indent="-609600">
              <a:buFontTx/>
              <a:buAutoNum type="arabicPeriod"/>
            </a:pPr>
            <a:r>
              <a:rPr lang="en-US" altLang="de-DE" sz="2400" dirty="0" smtClean="0"/>
              <a:t>Contextual Information</a:t>
            </a:r>
            <a:endParaRPr lang="en-US" altLang="de-DE" sz="2400" dirty="0"/>
          </a:p>
          <a:p>
            <a:pPr marL="990600" lvl="1" indent="-533400">
              <a:buFontTx/>
              <a:buChar char="•"/>
            </a:pPr>
            <a:r>
              <a:rPr lang="en-US" altLang="de-DE" sz="2000" dirty="0" smtClean="0"/>
              <a:t>Find photos by location </a:t>
            </a:r>
            <a:r>
              <a:rPr lang="en-US" altLang="de-DE" sz="2000" dirty="0"/>
              <a:t>m</a:t>
            </a:r>
            <a:r>
              <a:rPr lang="en-US" altLang="de-DE" sz="2000" dirty="0" smtClean="0"/>
              <a:t>etadata</a:t>
            </a:r>
            <a:endParaRPr lang="en-US" altLang="de-DE" sz="2400" dirty="0" smtClean="0"/>
          </a:p>
          <a:p>
            <a:pPr marL="609600" indent="-609600">
              <a:buFontTx/>
              <a:buAutoNum type="arabicPeriod"/>
            </a:pPr>
            <a:r>
              <a:rPr lang="en-US" altLang="de-DE" sz="2400" dirty="0" smtClean="0"/>
              <a:t>Presentation </a:t>
            </a:r>
            <a:r>
              <a:rPr lang="en-US" altLang="de-DE" sz="2400" dirty="0"/>
              <a:t>of information and </a:t>
            </a:r>
            <a:r>
              <a:rPr lang="en-US" altLang="de-DE" sz="2400" dirty="0" smtClean="0"/>
              <a:t>services</a:t>
            </a:r>
            <a:endParaRPr lang="en-US" altLang="de-DE" sz="2400" dirty="0"/>
          </a:p>
          <a:p>
            <a:pPr marL="990600" lvl="1" indent="-533400">
              <a:buFontTx/>
              <a:buChar char="•"/>
            </a:pPr>
            <a:r>
              <a:rPr lang="en-US" altLang="de-DE" sz="2000" dirty="0" smtClean="0"/>
              <a:t>Switch phone to vibration in Meeting, </a:t>
            </a:r>
          </a:p>
          <a:p>
            <a:pPr marL="609600" indent="-609600">
              <a:buFontTx/>
              <a:buAutoNum type="arabicPeriod"/>
            </a:pPr>
            <a:r>
              <a:rPr lang="en-US" altLang="de-DE" sz="2400" dirty="0" smtClean="0"/>
              <a:t>Contextual Commands</a:t>
            </a:r>
            <a:endParaRPr lang="en-US" altLang="de-DE" sz="2400" dirty="0"/>
          </a:p>
          <a:p>
            <a:pPr marL="990600" lvl="1" indent="-533400">
              <a:buFontTx/>
              <a:buChar char="•"/>
            </a:pPr>
            <a:r>
              <a:rPr lang="en-US" altLang="de-DE" sz="2000" dirty="0" smtClean="0"/>
              <a:t>Location aware interface elements in tour guide</a:t>
            </a:r>
            <a:endParaRPr lang="en-US" altLang="de-DE" sz="2400" dirty="0" smtClean="0"/>
          </a:p>
          <a:p>
            <a:pPr marL="609600" indent="-609600">
              <a:buFontTx/>
              <a:buAutoNum type="arabicPeriod"/>
            </a:pPr>
            <a:r>
              <a:rPr lang="en-US" altLang="de-DE" sz="2400" dirty="0" smtClean="0"/>
              <a:t>Contextually triggered Actions</a:t>
            </a:r>
          </a:p>
          <a:p>
            <a:pPr marL="990600" lvl="1" indent="-533400">
              <a:buFontTx/>
              <a:buChar char="•"/>
            </a:pPr>
            <a:r>
              <a:rPr lang="en-US" altLang="de-DE" sz="2000" dirty="0" smtClean="0"/>
              <a:t>Presence based home automation</a:t>
            </a:r>
            <a:endParaRPr lang="en-US" altLang="de-DE" dirty="0"/>
          </a:p>
          <a:p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0016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84168" y="1002623"/>
            <a:ext cx="5121250" cy="5107100"/>
          </a:xfrm>
          <a:prstGeom prst="rect">
            <a:avLst/>
          </a:prstGeom>
        </p:spPr>
      </p:pic>
      <p:pic>
        <p:nvPicPr>
          <p:cNvPr id="46084" name="Picture 4"/>
          <p:cNvPicPr>
            <a:picLocks noGrp="1" noChangeAspect="1" noChangeArrowheads="1"/>
          </p:cNvPicPr>
          <p:nvPr>
            <p:ph type="body" idx="1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2901"/>
          <a:stretch/>
        </p:blipFill>
        <p:spPr>
          <a:xfrm>
            <a:off x="107504" y="1002623"/>
            <a:ext cx="6768752" cy="5025686"/>
          </a:xfrm>
          <a:noFill/>
          <a:ln/>
        </p:spPr>
      </p:pic>
      <p:sp>
        <p:nvSpPr>
          <p:cNvPr id="4608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0525" y="333375"/>
            <a:ext cx="8573963" cy="561975"/>
          </a:xfrm>
        </p:spPr>
        <p:txBody>
          <a:bodyPr/>
          <a:lstStyle/>
          <a:p>
            <a:r>
              <a:rPr lang="en-US" altLang="de-DE" sz="3600" dirty="0"/>
              <a:t>Context Toolkit [</a:t>
            </a:r>
            <a:r>
              <a:rPr lang="en-US" altLang="de-DE" sz="3600" dirty="0" err="1"/>
              <a:t>Salber</a:t>
            </a:r>
            <a:r>
              <a:rPr lang="en-US" altLang="de-DE" sz="3600" dirty="0"/>
              <a:t> et al, 1999]</a:t>
            </a:r>
          </a:p>
        </p:txBody>
      </p:sp>
    </p:spTree>
    <p:extLst>
      <p:ext uri="{BB962C8B-B14F-4D97-AF65-F5344CB8AC3E}">
        <p14:creationId xmlns:p14="http://schemas.microsoft.com/office/powerpoint/2010/main" val="3613595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460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z="4000" dirty="0"/>
              <a:t>Active Badges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email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715" y="2092350"/>
            <a:ext cx="7086600" cy="414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0" name="Picture 2" descr="https://viallyhardi.files.wordpress.com/2010/05/badge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68716" y="333375"/>
            <a:ext cx="4107967" cy="3103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8772" name="Picture 4" descr="http://indoor-ortung.de/wp-content/uploads/active-badg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938483"/>
            <a:ext cx="3199215" cy="1893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7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2484722" y="2238364"/>
            <a:ext cx="429476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Discussion</a:t>
            </a:r>
            <a:endParaRPr lang="en-US" sz="4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8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/>
              <a:t>Discussion</a:t>
            </a:r>
          </a:p>
        </p:txBody>
      </p:sp>
      <p:sp>
        <p:nvSpPr>
          <p:cNvPr id="65539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79512" y="1205641"/>
            <a:ext cx="6768752" cy="5000660"/>
          </a:xfrm>
        </p:spPr>
        <p:txBody>
          <a:bodyPr/>
          <a:lstStyle/>
          <a:p>
            <a:r>
              <a:rPr lang="en-US" altLang="de-DE" dirty="0"/>
              <a:t>If you were designing an application and you wanted to take advantage of context, would this framework be helpful?</a:t>
            </a:r>
          </a:p>
          <a:p>
            <a:r>
              <a:rPr lang="en-US" altLang="de-DE" dirty="0"/>
              <a:t>Example: cell-phone restaurant locator </a:t>
            </a:r>
          </a:p>
          <a:p>
            <a:r>
              <a:rPr lang="en-US" altLang="de-DE" dirty="0" smtClean="0"/>
              <a:t>How would you implement it today??</a:t>
            </a:r>
          </a:p>
          <a:p>
            <a:pPr lvl="1"/>
            <a:r>
              <a:rPr lang="en-US" altLang="de-DE" dirty="0" smtClean="0"/>
              <a:t>How would you call the different components?</a:t>
            </a:r>
            <a:endParaRPr lang="en-US" alt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0192" y="1205641"/>
            <a:ext cx="5121250" cy="51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578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92113" y="260648"/>
            <a:ext cx="9204998" cy="561975"/>
          </a:xfrm>
        </p:spPr>
        <p:txBody>
          <a:bodyPr/>
          <a:lstStyle/>
          <a:p>
            <a:r>
              <a:rPr lang="en-US" altLang="de-DE" sz="3200" dirty="0"/>
              <a:t>Implications of Representable Context</a:t>
            </a:r>
          </a:p>
        </p:txBody>
      </p:sp>
      <p:sp>
        <p:nvSpPr>
          <p:cNvPr id="2765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dirty="0"/>
              <a:t>Context is:</a:t>
            </a:r>
          </a:p>
          <a:p>
            <a:pPr lvl="1"/>
            <a:r>
              <a:rPr lang="en-US" altLang="de-DE" dirty="0"/>
              <a:t>Form of information that can be encoded</a:t>
            </a:r>
          </a:p>
          <a:p>
            <a:pPr lvl="1"/>
            <a:r>
              <a:rPr lang="en-US" altLang="de-DE" dirty="0"/>
              <a:t>Delineable: in advance define what contexts are relevant for the application</a:t>
            </a:r>
          </a:p>
          <a:p>
            <a:pPr lvl="1"/>
            <a:r>
              <a:rPr lang="en-US" altLang="de-DE" dirty="0"/>
              <a:t>Stable: determination of relevance of potential context in an activity can be made once,  reused</a:t>
            </a:r>
          </a:p>
          <a:p>
            <a:pPr lvl="1"/>
            <a:r>
              <a:rPr lang="en-US" altLang="de-DE" dirty="0"/>
              <a:t>Separable from activity</a:t>
            </a:r>
          </a:p>
        </p:txBody>
      </p:sp>
    </p:spTree>
    <p:extLst>
      <p:ext uri="{BB962C8B-B14F-4D97-AF65-F5344CB8AC3E}">
        <p14:creationId xmlns:p14="http://schemas.microsoft.com/office/powerpoint/2010/main" val="2278402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Dourish’s Context</a:t>
            </a:r>
          </a:p>
        </p:txBody>
      </p:sp>
      <p:sp>
        <p:nvSpPr>
          <p:cNvPr id="55299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dirty="0" smtClean="0"/>
              <a:t>Typical approaches </a:t>
            </a:r>
            <a:r>
              <a:rPr lang="en-US" altLang="de-DE" dirty="0"/>
              <a:t>to context are </a:t>
            </a:r>
            <a:r>
              <a:rPr lang="en-US" altLang="de-DE" b="1" dirty="0"/>
              <a:t>representational</a:t>
            </a:r>
            <a:r>
              <a:rPr lang="en-US" altLang="de-DE" dirty="0"/>
              <a:t>: “what is context and how can it be encoded</a:t>
            </a:r>
            <a:r>
              <a:rPr lang="en-US" altLang="de-DE" dirty="0" smtClean="0"/>
              <a:t>?”</a:t>
            </a:r>
          </a:p>
          <a:p>
            <a:pPr marL="0" indent="0">
              <a:buNone/>
            </a:pPr>
            <a:endParaRPr lang="en-US" altLang="de-DE" dirty="0"/>
          </a:p>
          <a:p>
            <a:r>
              <a:rPr lang="en-US" altLang="de-DE" dirty="0"/>
              <a:t>Alternative approach uses </a:t>
            </a:r>
            <a:r>
              <a:rPr lang="en-US" altLang="de-DE" b="1" dirty="0"/>
              <a:t>interactional</a:t>
            </a:r>
            <a:r>
              <a:rPr lang="en-US" altLang="de-DE" dirty="0"/>
              <a:t> model: “how and why, in the course of their interactions, do people achieve and maintain a mutual understanding of the context for their actions”</a:t>
            </a:r>
          </a:p>
        </p:txBody>
      </p:sp>
    </p:spTree>
    <p:extLst>
      <p:ext uri="{BB962C8B-B14F-4D97-AF65-F5344CB8AC3E}">
        <p14:creationId xmlns:p14="http://schemas.microsoft.com/office/powerpoint/2010/main" val="2378960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sz="4000" dirty="0" err="1" smtClean="0"/>
              <a:t>Dey</a:t>
            </a:r>
            <a:r>
              <a:rPr lang="en-US" altLang="de-DE" sz="4000" dirty="0" smtClean="0"/>
              <a:t> vs. </a:t>
            </a:r>
            <a:r>
              <a:rPr lang="en-US" altLang="de-DE" sz="4000" dirty="0" err="1" smtClean="0"/>
              <a:t>Dourish</a:t>
            </a:r>
            <a:endParaRPr lang="en-US" altLang="de-DE" sz="4000" dirty="0"/>
          </a:p>
        </p:txBody>
      </p:sp>
      <p:sp>
        <p:nvSpPr>
          <p:cNvPr id="29701" name="Text Box 5"/>
          <p:cNvSpPr txBox="1">
            <a:spLocks noChangeArrowheads="1"/>
          </p:cNvSpPr>
          <p:nvPr/>
        </p:nvSpPr>
        <p:spPr bwMode="auto">
          <a:xfrm>
            <a:off x="179884" y="1113378"/>
            <a:ext cx="3960068" cy="2585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de-DE" dirty="0" smtClean="0">
                <a:latin typeface="Arial" panose="020B0604020202020204" pitchFamily="34" charset="0"/>
              </a:rPr>
              <a:t>Application relevant </a:t>
            </a:r>
            <a:r>
              <a:rPr lang="en-US" altLang="de-DE" dirty="0">
                <a:latin typeface="Arial" panose="020B0604020202020204" pitchFamily="34" charset="0"/>
              </a:rPr>
              <a:t>info about entities (people, exhibit, interface, …) is </a:t>
            </a:r>
            <a:r>
              <a:rPr lang="en-US" altLang="de-DE" dirty="0" smtClean="0">
                <a:latin typeface="Arial" panose="020B0604020202020204" pitchFamily="34" charset="0"/>
              </a:rPr>
              <a:t>context</a:t>
            </a:r>
            <a:endParaRPr lang="en-US" altLang="de-DE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altLang="de-DE" dirty="0">
                <a:latin typeface="Arial" panose="020B0604020202020204" pitchFamily="34" charset="0"/>
              </a:rPr>
              <a:t>When contexts X, Y, Z come into play, feature A can be </a:t>
            </a:r>
            <a:r>
              <a:rPr lang="en-US" altLang="de-DE" dirty="0" smtClean="0">
                <a:latin typeface="Arial" panose="020B0604020202020204" pitchFamily="34" charset="0"/>
              </a:rPr>
              <a:t>engage</a:t>
            </a: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altLang="de-DE" dirty="0" smtClean="0">
                <a:latin typeface="Arial" panose="020B0604020202020204" pitchFamily="34" charset="0"/>
              </a:rPr>
              <a:t>Example Relevance </a:t>
            </a:r>
            <a:r>
              <a:rPr lang="en-US" altLang="de-DE" dirty="0">
                <a:latin typeface="Arial" panose="020B0604020202020204" pitchFamily="34" charset="0"/>
              </a:rPr>
              <a:t>of user’s proximity to an exhibit is always </a:t>
            </a:r>
            <a:r>
              <a:rPr lang="en-US" altLang="de-DE" dirty="0" smtClean="0">
                <a:latin typeface="Arial" panose="020B0604020202020204" pitchFamily="34" charset="0"/>
              </a:rPr>
              <a:t>relevant</a:t>
            </a:r>
            <a:endParaRPr lang="en-US" altLang="de-DE" dirty="0">
              <a:latin typeface="Arial" panose="020B0604020202020204" pitchFamily="34" charset="0"/>
            </a:endParaRPr>
          </a:p>
        </p:txBody>
      </p:sp>
      <p:pic>
        <p:nvPicPr>
          <p:cNvPr id="29702" name="Picture 6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18202" y="3356265"/>
            <a:ext cx="2379604" cy="199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hteck 1"/>
          <p:cNvSpPr/>
          <p:nvPr/>
        </p:nvSpPr>
        <p:spPr>
          <a:xfrm>
            <a:off x="5076056" y="1113378"/>
            <a:ext cx="3528392" cy="2446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FontTx/>
              <a:buChar char="-"/>
            </a:pPr>
            <a:r>
              <a:rPr lang="en-US" altLang="de-DE" dirty="0" smtClean="0">
                <a:latin typeface="Arial" panose="020B0604020202020204" pitchFamily="34" charset="0"/>
              </a:rPr>
              <a:t>all </a:t>
            </a:r>
            <a:r>
              <a:rPr lang="en-US" altLang="de-DE" dirty="0">
                <a:latin typeface="Arial" panose="020B0604020202020204" pitchFamily="34" charset="0"/>
              </a:rPr>
              <a:t>those things might be contextually relevant, but they do not fully describe the </a:t>
            </a:r>
            <a:r>
              <a:rPr lang="en-US" altLang="de-DE" dirty="0" smtClean="0">
                <a:latin typeface="Arial" panose="020B0604020202020204" pitchFamily="34" charset="0"/>
              </a:rPr>
              <a:t>context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endParaRPr lang="en-US" altLang="de-DE" dirty="0">
              <a:latin typeface="Arial" panose="020B0604020202020204" pitchFamily="34" charset="0"/>
            </a:endParaRPr>
          </a:p>
          <a:p>
            <a:pPr>
              <a:spcBef>
                <a:spcPct val="50000"/>
              </a:spcBef>
              <a:buFontTx/>
              <a:buChar char="-"/>
            </a:pPr>
            <a:r>
              <a:rPr lang="en-US" altLang="de-DE" dirty="0" smtClean="0">
                <a:latin typeface="Arial" panose="020B0604020202020204" pitchFamily="34" charset="0"/>
              </a:rPr>
              <a:t>highly </a:t>
            </a:r>
            <a:r>
              <a:rPr lang="en-US" altLang="de-DE" dirty="0">
                <a:latin typeface="Arial" panose="020B0604020202020204" pitchFamily="34" charset="0"/>
              </a:rPr>
              <a:t>dependent on the current situation</a:t>
            </a:r>
          </a:p>
          <a:p>
            <a:pPr eaLnBrk="1" hangingPunct="1">
              <a:spcBef>
                <a:spcPct val="50000"/>
              </a:spcBef>
              <a:buFontTx/>
              <a:buChar char="-"/>
            </a:pPr>
            <a:endParaRPr lang="en-US" altLang="de-DE" dirty="0">
              <a:latin typeface="Arial" panose="020B0604020202020204" pitchFamily="34" charset="0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4276549" y="1690459"/>
            <a:ext cx="69762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de-DE" sz="3600" b="1" dirty="0"/>
              <a:t>vs</a:t>
            </a:r>
            <a:endParaRPr lang="de-DE" sz="3600" b="1" dirty="0"/>
          </a:p>
        </p:txBody>
      </p:sp>
      <p:sp>
        <p:nvSpPr>
          <p:cNvPr id="4" name="Rechteck 3"/>
          <p:cNvSpPr/>
          <p:nvPr/>
        </p:nvSpPr>
        <p:spPr>
          <a:xfrm>
            <a:off x="4974176" y="5374786"/>
            <a:ext cx="42484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b="1" dirty="0"/>
              <a:t>Technology becomes meaningful as individuals engage with it</a:t>
            </a:r>
          </a:p>
        </p:txBody>
      </p:sp>
      <p:sp>
        <p:nvSpPr>
          <p:cNvPr id="9" name="Rechteck 8"/>
          <p:cNvSpPr/>
          <p:nvPr/>
        </p:nvSpPr>
        <p:spPr>
          <a:xfrm>
            <a:off x="179884" y="5513285"/>
            <a:ext cx="360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b="1" dirty="0" smtClean="0"/>
              <a:t>Context build-in at design time</a:t>
            </a:r>
            <a:endParaRPr lang="en-US" altLang="de-DE" b="1" dirty="0"/>
          </a:p>
        </p:txBody>
      </p:sp>
    </p:spTree>
    <p:extLst>
      <p:ext uri="{BB962C8B-B14F-4D97-AF65-F5344CB8AC3E}">
        <p14:creationId xmlns:p14="http://schemas.microsoft.com/office/powerpoint/2010/main" val="287289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Feedback last lecture:</a:t>
            </a:r>
            <a:endParaRPr lang="en-GB" dirty="0"/>
          </a:p>
        </p:txBody>
      </p:sp>
      <p:sp>
        <p:nvSpPr>
          <p:cNvPr id="4" name="Inhaltsplatzhalter 2"/>
          <p:cNvSpPr>
            <a:spLocks noGrp="1"/>
          </p:cNvSpPr>
          <p:nvPr>
            <p:ph idx="1"/>
          </p:nvPr>
        </p:nvSpPr>
        <p:spPr>
          <a:xfrm>
            <a:off x="390525" y="1196752"/>
            <a:ext cx="8356600" cy="5000660"/>
          </a:xfrm>
        </p:spPr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Room to small !?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 smtClean="0"/>
              <a:t>Integrate practical </a:t>
            </a:r>
            <a:r>
              <a:rPr lang="en-US" sz="2400" dirty="0"/>
              <a:t>a</a:t>
            </a:r>
            <a:r>
              <a:rPr lang="en-US" sz="2400" dirty="0" smtClean="0"/>
              <a:t>spects: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/>
              <a:t>R-Studio?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36293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/>
              <a:t>Building an Application</a:t>
            </a:r>
          </a:p>
        </p:txBody>
      </p:sp>
      <p:sp>
        <p:nvSpPr>
          <p:cNvPr id="9011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90485" y="1239837"/>
            <a:ext cx="8540750" cy="3255963"/>
          </a:xfrm>
        </p:spPr>
        <p:txBody>
          <a:bodyPr/>
          <a:lstStyle/>
          <a:p>
            <a:r>
              <a:rPr lang="en-US" altLang="de-DE" sz="2800" dirty="0"/>
              <a:t>Use may not align with designer’s conception:</a:t>
            </a:r>
          </a:p>
          <a:p>
            <a:pPr lvl="1"/>
            <a:r>
              <a:rPr lang="en-US" altLang="de-DE" sz="2400" dirty="0"/>
              <a:t>Unexpected uses (e.g. SMS)</a:t>
            </a:r>
          </a:p>
          <a:p>
            <a:pPr lvl="1"/>
            <a:r>
              <a:rPr lang="en-US" altLang="de-DE" sz="2400" dirty="0"/>
              <a:t>Generally used features “particularized” differently (e.g. our different uses of folder hierarchies</a:t>
            </a:r>
            <a:r>
              <a:rPr lang="en-US" altLang="de-DE" sz="2400" dirty="0" smtClean="0"/>
              <a:t>)</a:t>
            </a:r>
          </a:p>
          <a:p>
            <a:pPr marL="476250" lvl="1" indent="0">
              <a:buNone/>
            </a:pPr>
            <a:endParaRPr lang="en-US" altLang="de-DE" sz="2400" dirty="0" smtClean="0"/>
          </a:p>
          <a:p>
            <a:r>
              <a:rPr lang="en-US" altLang="de-DE" sz="2800" dirty="0" smtClean="0"/>
              <a:t>Does a framework help </a:t>
            </a:r>
            <a:r>
              <a:rPr lang="en-US" altLang="de-DE" sz="2800" dirty="0"/>
              <a:t>the </a:t>
            </a:r>
            <a:r>
              <a:rPr lang="en-US" altLang="de-DE" sz="2800" dirty="0" smtClean="0"/>
              <a:t>developer/designer and/or the user?</a:t>
            </a:r>
            <a:br>
              <a:rPr lang="en-US" altLang="de-DE" sz="2800" dirty="0" smtClean="0"/>
            </a:br>
            <a:endParaRPr lang="en-US" altLang="de-DE" sz="2800" dirty="0"/>
          </a:p>
          <a:p>
            <a:pPr marL="0" indent="0">
              <a:buNone/>
            </a:pPr>
            <a:r>
              <a:rPr lang="en-US" altLang="de-DE" sz="2800" dirty="0" smtClean="0"/>
              <a:t>Focus of this lecture: </a:t>
            </a:r>
            <a:r>
              <a:rPr lang="en-US" altLang="de-DE" sz="2800" dirty="0" smtClean="0"/>
              <a:t>The System and the </a:t>
            </a:r>
            <a:r>
              <a:rPr lang="en-US" altLang="de-DE" sz="2800" dirty="0" smtClean="0"/>
              <a:t>Developer</a:t>
            </a:r>
            <a:r>
              <a:rPr lang="en-US" altLang="de-DE" sz="2800" dirty="0" smtClean="0"/>
              <a:t>!</a:t>
            </a:r>
          </a:p>
          <a:p>
            <a:pPr marL="0" indent="0">
              <a:buNone/>
            </a:pPr>
            <a:endParaRPr lang="en-US" altLang="de-DE" sz="2800" dirty="0"/>
          </a:p>
          <a:p>
            <a:pPr marL="0" indent="0">
              <a:buNone/>
            </a:pPr>
            <a:r>
              <a:rPr lang="en-US" altLang="de-DE" sz="2800" dirty="0" smtClean="0">
                <a:sym typeface="Wingdings" panose="05000000000000000000" pitchFamily="2" charset="2"/>
              </a:rPr>
              <a:t> HCI Lecture for the end user view…</a:t>
            </a:r>
            <a:endParaRPr lang="en-US" altLang="de-DE" sz="2800" dirty="0" smtClean="0"/>
          </a:p>
          <a:p>
            <a:pPr marL="0" indent="0">
              <a:buNone/>
            </a:pPr>
            <a:endParaRPr lang="en-US" altLang="de-DE" sz="2800" dirty="0"/>
          </a:p>
        </p:txBody>
      </p:sp>
    </p:spTree>
    <p:extLst>
      <p:ext uri="{BB962C8B-B14F-4D97-AF65-F5344CB8AC3E}">
        <p14:creationId xmlns:p14="http://schemas.microsoft.com/office/powerpoint/2010/main" val="98378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de-DE" dirty="0" smtClean="0"/>
              <a:t>Example: </a:t>
            </a:r>
            <a:r>
              <a:rPr lang="en-US" altLang="de-DE" dirty="0"/>
              <a:t>Web Apps</a:t>
            </a:r>
          </a:p>
        </p:txBody>
      </p:sp>
      <p:sp>
        <p:nvSpPr>
          <p:cNvPr id="67587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de-DE" sz="2800" dirty="0"/>
              <a:t>Do they match up with our discussion of context?</a:t>
            </a:r>
          </a:p>
          <a:p>
            <a:r>
              <a:rPr lang="en-US" altLang="de-DE" sz="2800" dirty="0"/>
              <a:t>How effective are they?</a:t>
            </a:r>
          </a:p>
          <a:p>
            <a:r>
              <a:rPr lang="en-US" altLang="de-DE" sz="2800" dirty="0"/>
              <a:t>What are the problems?</a:t>
            </a:r>
          </a:p>
          <a:p>
            <a:r>
              <a:rPr lang="en-US" altLang="de-DE" sz="2800" dirty="0"/>
              <a:t>What can they learn from the views of context discussed here</a:t>
            </a:r>
            <a:r>
              <a:rPr lang="en-US" altLang="de-DE" sz="2800" dirty="0" smtClean="0"/>
              <a:t>?</a:t>
            </a:r>
          </a:p>
          <a:p>
            <a:pPr marL="0" indent="0">
              <a:buNone/>
            </a:pPr>
            <a:endParaRPr lang="en-US" altLang="de-DE" sz="2800" dirty="0"/>
          </a:p>
          <a:p>
            <a:r>
              <a:rPr lang="en-US" altLang="de-DE" sz="2800" b="1" dirty="0" err="1"/>
              <a:t>Dey</a:t>
            </a:r>
            <a:r>
              <a:rPr lang="en-US" altLang="de-DE" sz="2800" dirty="0"/>
              <a:t>: Context can be represented and processed</a:t>
            </a:r>
          </a:p>
          <a:p>
            <a:r>
              <a:rPr lang="en-US" altLang="de-DE" sz="2800" b="1" dirty="0" err="1"/>
              <a:t>Dourish</a:t>
            </a:r>
            <a:r>
              <a:rPr lang="en-US" altLang="de-DE" sz="2800" dirty="0"/>
              <a:t>: Context is emergent. Applications should help users produce new meanings and contexts</a:t>
            </a:r>
          </a:p>
        </p:txBody>
      </p:sp>
    </p:spTree>
    <p:extLst>
      <p:ext uri="{BB962C8B-B14F-4D97-AF65-F5344CB8AC3E}">
        <p14:creationId xmlns:p14="http://schemas.microsoft.com/office/powerpoint/2010/main" val="40364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Google Mail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29730" name="Picture 2" descr="https://lh5.ggpht.com/WK1g2s6NMv0pWJPJPfGBf2tzDgxI0IdSj4YFB2YrZhOI3f3-5sJIYjLLwKF7AEJmfgc=h90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0525" y="924621"/>
            <a:ext cx="8459745" cy="529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65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760" name="Picture 8" descr="http://searchengineland.com/figz/wp-content/seloads/2013/04/google-now-cards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2507" y="1436930"/>
            <a:ext cx="8546673" cy="4536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390525" y="548680"/>
            <a:ext cx="6911975" cy="346670"/>
          </a:xfrm>
        </p:spPr>
        <p:txBody>
          <a:bodyPr/>
          <a:lstStyle/>
          <a:p>
            <a:r>
              <a:rPr lang="de-DE" dirty="0" smtClean="0"/>
              <a:t>Google </a:t>
            </a:r>
            <a:r>
              <a:rPr lang="de-DE" dirty="0" err="1" smtClean="0"/>
              <a:t>Now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200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4" descr="http://www.de.trumpf.com/typo3temp/pics/3327115be7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34862" y="2388380"/>
            <a:ext cx="548094" cy="481224"/>
          </a:xfrm>
          <a:prstGeom prst="rect">
            <a:avLst/>
          </a:prstGeom>
          <a:solidFill>
            <a:schemeClr val="bg1"/>
          </a:solidFill>
          <a:ln w="3175">
            <a:solidFill>
              <a:schemeClr val="accent1"/>
            </a:solidFill>
          </a:ln>
        </p:spPr>
      </p:pic>
      <p:sp>
        <p:nvSpPr>
          <p:cNvPr id="2" name="Textplatzhalter 1"/>
          <p:cNvSpPr>
            <a:spLocks noGrp="1"/>
          </p:cNvSpPr>
          <p:nvPr>
            <p:ph type="body" sz="quarter" idx="22"/>
          </p:nvPr>
        </p:nvSpPr>
        <p:spPr>
          <a:xfrm>
            <a:off x="374384" y="1198905"/>
            <a:ext cx="7184398" cy="255889"/>
          </a:xfrm>
        </p:spPr>
        <p:txBody>
          <a:bodyPr>
            <a:noAutofit/>
          </a:bodyPr>
          <a:lstStyle/>
          <a:p>
            <a:r>
              <a:rPr lang="de-DE" sz="1200" dirty="0" err="1" smtClean="0"/>
              <a:t>Machine</a:t>
            </a:r>
            <a:r>
              <a:rPr lang="de-DE" sz="1200" dirty="0" smtClean="0"/>
              <a:t> </a:t>
            </a:r>
            <a:r>
              <a:rPr lang="de-DE" sz="1200" dirty="0" smtClean="0"/>
              <a:t>Learning </a:t>
            </a:r>
            <a:r>
              <a:rPr lang="de-DE" sz="1200" dirty="0" err="1" smtClean="0"/>
              <a:t>for</a:t>
            </a:r>
            <a:r>
              <a:rPr lang="de-DE" sz="1200" dirty="0" smtClean="0"/>
              <a:t> Industrial Service</a:t>
            </a:r>
          </a:p>
          <a:p>
            <a:r>
              <a:rPr lang="de-DE" sz="1200" dirty="0" smtClean="0"/>
              <a:t>Case </a:t>
            </a:r>
            <a:r>
              <a:rPr lang="de-DE" sz="1200" dirty="0" err="1" smtClean="0"/>
              <a:t>based</a:t>
            </a:r>
            <a:r>
              <a:rPr lang="de-DE" sz="1200" dirty="0" smtClean="0"/>
              <a:t> </a:t>
            </a:r>
            <a:r>
              <a:rPr lang="de-DE" sz="1200" dirty="0" err="1" smtClean="0"/>
              <a:t>Reasoning</a:t>
            </a:r>
            <a:endParaRPr lang="de-DE" sz="1200" dirty="0" smtClean="0"/>
          </a:p>
          <a:p>
            <a:endParaRPr lang="de-DE" sz="1200" dirty="0" smtClean="0"/>
          </a:p>
          <a:p>
            <a:endParaRPr lang="de-DE" sz="12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18542" y="677971"/>
            <a:ext cx="6245227" cy="259561"/>
          </a:xfrm>
        </p:spPr>
        <p:txBody>
          <a:bodyPr>
            <a:normAutofit fontScale="90000"/>
          </a:bodyPr>
          <a:lstStyle/>
          <a:p>
            <a:r>
              <a:rPr lang="de-DE" dirty="0" err="1" smtClean="0"/>
              <a:t>Context</a:t>
            </a:r>
            <a:r>
              <a:rPr lang="de-DE" dirty="0" smtClean="0"/>
              <a:t> </a:t>
            </a:r>
            <a:r>
              <a:rPr lang="de-DE" dirty="0" err="1" smtClean="0"/>
              <a:t>Based</a:t>
            </a:r>
            <a:r>
              <a:rPr lang="de-DE" dirty="0" smtClean="0"/>
              <a:t> Services</a:t>
            </a:r>
            <a:endParaRPr lang="de-DE" dirty="0"/>
          </a:p>
        </p:txBody>
      </p:sp>
      <p:grpSp>
        <p:nvGrpSpPr>
          <p:cNvPr id="4" name="Gruppieren 112"/>
          <p:cNvGrpSpPr/>
          <p:nvPr/>
        </p:nvGrpSpPr>
        <p:grpSpPr>
          <a:xfrm>
            <a:off x="1535908" y="2108979"/>
            <a:ext cx="1082498" cy="279401"/>
            <a:chOff x="523875" y="1948383"/>
            <a:chExt cx="1443331" cy="372534"/>
          </a:xfrm>
        </p:grpSpPr>
        <p:sp>
          <p:nvSpPr>
            <p:cNvPr id="43" name="Pfeil nach rechts 42"/>
            <p:cNvSpPr/>
            <p:nvPr/>
          </p:nvSpPr>
          <p:spPr>
            <a:xfrm>
              <a:off x="1303854" y="1981187"/>
              <a:ext cx="663352" cy="313281"/>
            </a:xfrm>
            <a:prstGeom prst="rightArrow">
              <a:avLst/>
            </a:prstGeom>
            <a:solidFill>
              <a:srgbClr val="00206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65" name="Abgerundetes Rechteck 64"/>
            <p:cNvSpPr/>
            <p:nvPr/>
          </p:nvSpPr>
          <p:spPr>
            <a:xfrm>
              <a:off x="523875" y="1948383"/>
              <a:ext cx="729399" cy="372534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788" dirty="0">
                  <a:solidFill>
                    <a:schemeClr val="tx1"/>
                  </a:solidFill>
                </a:rPr>
                <a:t>MIO 1B3</a:t>
              </a:r>
              <a:endParaRPr lang="de-DE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Gruppieren 138"/>
          <p:cNvGrpSpPr/>
          <p:nvPr/>
        </p:nvGrpSpPr>
        <p:grpSpPr>
          <a:xfrm>
            <a:off x="2664620" y="3964461"/>
            <a:ext cx="4853777" cy="1073179"/>
            <a:chOff x="2028825" y="4142946"/>
            <a:chExt cx="6471703" cy="1430905"/>
          </a:xfrm>
        </p:grpSpPr>
        <p:cxnSp>
          <p:nvCxnSpPr>
            <p:cNvPr id="13" name="Gerade Verbindung mit Pfeil 12"/>
            <p:cNvCxnSpPr/>
            <p:nvPr/>
          </p:nvCxnSpPr>
          <p:spPr>
            <a:xfrm>
              <a:off x="4573588" y="4731814"/>
              <a:ext cx="3918479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hteck 13"/>
            <p:cNvSpPr/>
            <p:nvPr/>
          </p:nvSpPr>
          <p:spPr>
            <a:xfrm>
              <a:off x="5545178" y="44223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hteck 14"/>
            <p:cNvSpPr/>
            <p:nvPr/>
          </p:nvSpPr>
          <p:spPr>
            <a:xfrm>
              <a:off x="5656065" y="442234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hteck 15"/>
            <p:cNvSpPr/>
            <p:nvPr/>
          </p:nvSpPr>
          <p:spPr>
            <a:xfrm>
              <a:off x="5976105" y="4422343"/>
              <a:ext cx="36956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7" name="Rechteck 16"/>
            <p:cNvSpPr/>
            <p:nvPr/>
          </p:nvSpPr>
          <p:spPr>
            <a:xfrm>
              <a:off x="6487280" y="44223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Rechteck 17"/>
            <p:cNvSpPr/>
            <p:nvPr/>
          </p:nvSpPr>
          <p:spPr>
            <a:xfrm>
              <a:off x="6592055" y="44223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hteck 18"/>
            <p:cNvSpPr/>
            <p:nvPr/>
          </p:nvSpPr>
          <p:spPr>
            <a:xfrm>
              <a:off x="6917817" y="442234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20" name="Rechteck 19"/>
            <p:cNvSpPr/>
            <p:nvPr/>
          </p:nvSpPr>
          <p:spPr>
            <a:xfrm>
              <a:off x="7079742" y="442234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21" name="Rechteck 20"/>
            <p:cNvSpPr/>
            <p:nvPr/>
          </p:nvSpPr>
          <p:spPr>
            <a:xfrm>
              <a:off x="7451217" y="4422343"/>
              <a:ext cx="36956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22" name="Rechteck 21"/>
            <p:cNvSpPr/>
            <p:nvPr/>
          </p:nvSpPr>
          <p:spPr>
            <a:xfrm>
              <a:off x="7917942" y="44223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Rechteck 22"/>
            <p:cNvSpPr/>
            <p:nvPr/>
          </p:nvSpPr>
          <p:spPr>
            <a:xfrm>
              <a:off x="8151462" y="442234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39" name="Pfeil nach rechts 38"/>
            <p:cNvSpPr/>
            <p:nvPr/>
          </p:nvSpPr>
          <p:spPr>
            <a:xfrm>
              <a:off x="3547533" y="4515480"/>
              <a:ext cx="1066275" cy="313281"/>
            </a:xfrm>
            <a:prstGeom prst="rightArrow">
              <a:avLst/>
            </a:prstGeom>
            <a:solidFill>
              <a:srgbClr val="00206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62" name="Rechteck 61"/>
            <p:cNvSpPr/>
            <p:nvPr/>
          </p:nvSpPr>
          <p:spPr>
            <a:xfrm>
              <a:off x="4809847" y="4422343"/>
              <a:ext cx="36956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63" name="Rechteck 62"/>
            <p:cNvSpPr/>
            <p:nvPr/>
          </p:nvSpPr>
          <p:spPr>
            <a:xfrm>
              <a:off x="5276572" y="44223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64" name="Rechteck 63"/>
            <p:cNvSpPr/>
            <p:nvPr/>
          </p:nvSpPr>
          <p:spPr>
            <a:xfrm>
              <a:off x="5366153" y="442234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66" name="Abgerundetes Rechteck 65"/>
            <p:cNvSpPr/>
            <p:nvPr/>
          </p:nvSpPr>
          <p:spPr>
            <a:xfrm>
              <a:off x="3676930" y="4142946"/>
              <a:ext cx="674937" cy="372534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788" dirty="0">
                  <a:solidFill>
                    <a:schemeClr val="tx1"/>
                  </a:solidFill>
                </a:rPr>
                <a:t>MIO 9A1</a:t>
              </a:r>
              <a:endParaRPr lang="de-DE" sz="825" dirty="0">
                <a:solidFill>
                  <a:schemeClr val="tx1"/>
                </a:solidFill>
              </a:endParaRPr>
            </a:p>
          </p:txBody>
        </p:sp>
        <p:cxnSp>
          <p:nvCxnSpPr>
            <p:cNvPr id="82" name="Gerade Verbindung mit Pfeil 81"/>
            <p:cNvCxnSpPr/>
            <p:nvPr/>
          </p:nvCxnSpPr>
          <p:spPr>
            <a:xfrm>
              <a:off x="4582049" y="5476904"/>
              <a:ext cx="3918479" cy="0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hteck 82"/>
            <p:cNvSpPr/>
            <p:nvPr/>
          </p:nvSpPr>
          <p:spPr>
            <a:xfrm>
              <a:off x="5375832" y="516743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4" name="Rechteck 83"/>
            <p:cNvSpPr/>
            <p:nvPr/>
          </p:nvSpPr>
          <p:spPr>
            <a:xfrm>
              <a:off x="5486719" y="516743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6" name="Rechteck 85"/>
            <p:cNvSpPr/>
            <p:nvPr/>
          </p:nvSpPr>
          <p:spPr>
            <a:xfrm>
              <a:off x="6317934" y="516743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7" name="Rechteck 86"/>
            <p:cNvSpPr/>
            <p:nvPr/>
          </p:nvSpPr>
          <p:spPr>
            <a:xfrm>
              <a:off x="6422709" y="516743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8" name="Rechteck 87"/>
            <p:cNvSpPr/>
            <p:nvPr/>
          </p:nvSpPr>
          <p:spPr>
            <a:xfrm>
              <a:off x="6527496" y="5158960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89" name="Rechteck 88"/>
            <p:cNvSpPr/>
            <p:nvPr/>
          </p:nvSpPr>
          <p:spPr>
            <a:xfrm>
              <a:off x="7090532" y="516743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0" name="Rechteck 89"/>
            <p:cNvSpPr/>
            <p:nvPr/>
          </p:nvSpPr>
          <p:spPr>
            <a:xfrm>
              <a:off x="7281871" y="5167433"/>
              <a:ext cx="36956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1" name="Rechteck 90"/>
            <p:cNvSpPr/>
            <p:nvPr/>
          </p:nvSpPr>
          <p:spPr>
            <a:xfrm>
              <a:off x="6846294" y="517124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2" name="Rechteck 91"/>
            <p:cNvSpPr/>
            <p:nvPr/>
          </p:nvSpPr>
          <p:spPr>
            <a:xfrm>
              <a:off x="7982116" y="5167433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4" name="Pfeil nach rechts 93"/>
            <p:cNvSpPr/>
            <p:nvPr/>
          </p:nvSpPr>
          <p:spPr>
            <a:xfrm>
              <a:off x="3555994" y="5260570"/>
              <a:ext cx="1066275" cy="313281"/>
            </a:xfrm>
            <a:prstGeom prst="rightArrow">
              <a:avLst/>
            </a:prstGeom>
            <a:solidFill>
              <a:srgbClr val="00206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5" name="Rechteck 94"/>
            <p:cNvSpPr/>
            <p:nvPr/>
          </p:nvSpPr>
          <p:spPr>
            <a:xfrm>
              <a:off x="4818308" y="5167433"/>
              <a:ext cx="36956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6" name="Rechteck 95"/>
            <p:cNvSpPr/>
            <p:nvPr/>
          </p:nvSpPr>
          <p:spPr>
            <a:xfrm>
              <a:off x="5285033" y="5167433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98" name="Abgerundetes Rechteck 97"/>
            <p:cNvSpPr/>
            <p:nvPr/>
          </p:nvSpPr>
          <p:spPr>
            <a:xfrm>
              <a:off x="3685391" y="4888036"/>
              <a:ext cx="674937" cy="372534"/>
            </a:xfrm>
            <a:prstGeom prst="roundRect">
              <a:avLst/>
            </a:prstGeom>
            <a:solidFill>
              <a:srgbClr val="FFFF00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788" dirty="0">
                  <a:solidFill>
                    <a:schemeClr val="tx1"/>
                  </a:solidFill>
                </a:rPr>
                <a:t>MIO 84X</a:t>
              </a:r>
              <a:endParaRPr lang="de-DE" sz="825" dirty="0">
                <a:solidFill>
                  <a:schemeClr val="tx1"/>
                </a:solidFill>
              </a:endParaRPr>
            </a:p>
          </p:txBody>
        </p:sp>
        <p:sp>
          <p:nvSpPr>
            <p:cNvPr id="99" name="Rechteck 98"/>
            <p:cNvSpPr/>
            <p:nvPr/>
          </p:nvSpPr>
          <p:spPr>
            <a:xfrm>
              <a:off x="5773775" y="5158960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0" name="Rechteck 99"/>
            <p:cNvSpPr/>
            <p:nvPr/>
          </p:nvSpPr>
          <p:spPr>
            <a:xfrm>
              <a:off x="5884662" y="5158960"/>
              <a:ext cx="13715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1" name="Rechteck 100"/>
            <p:cNvSpPr/>
            <p:nvPr/>
          </p:nvSpPr>
          <p:spPr>
            <a:xfrm>
              <a:off x="5682976" y="5158960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4" name="Rechteck 103"/>
            <p:cNvSpPr/>
            <p:nvPr/>
          </p:nvSpPr>
          <p:spPr>
            <a:xfrm>
              <a:off x="6089319" y="5167427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05" name="Rechteck 104"/>
            <p:cNvSpPr/>
            <p:nvPr/>
          </p:nvSpPr>
          <p:spPr>
            <a:xfrm>
              <a:off x="6194094" y="5167427"/>
              <a:ext cx="45719" cy="30947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uppieren 115"/>
            <p:cNvGrpSpPr/>
            <p:nvPr/>
          </p:nvGrpSpPr>
          <p:grpSpPr>
            <a:xfrm>
              <a:off x="2028825" y="4202215"/>
              <a:ext cx="1479286" cy="1242089"/>
              <a:chOff x="2063236" y="4224650"/>
              <a:chExt cx="1479286" cy="1242089"/>
            </a:xfrm>
          </p:grpSpPr>
          <p:sp>
            <p:nvSpPr>
              <p:cNvPr id="115" name="Textfeld 114"/>
              <p:cNvSpPr txBox="1"/>
              <p:nvPr/>
            </p:nvSpPr>
            <p:spPr>
              <a:xfrm>
                <a:off x="2063236" y="4224650"/>
                <a:ext cx="1411550" cy="1242089"/>
              </a:xfrm>
              <a:prstGeom prst="rect">
                <a:avLst/>
              </a:prstGeom>
              <a:solidFill>
                <a:schemeClr val="bg1"/>
              </a:solidFill>
              <a:ln w="73025">
                <a:solidFill>
                  <a:schemeClr val="accent1"/>
                </a:solidFill>
              </a:ln>
            </p:spPr>
            <p:txBody>
              <a:bodyPr vert="horz" wrap="none" lIns="0" tIns="0" rIns="0" bIns="0" rtlCol="0" anchor="ctr" anchorCtr="1">
                <a:noAutofit/>
              </a:bodyPr>
              <a:lstStyle/>
              <a:p>
                <a:pPr>
                  <a:lnSpc>
                    <a:spcPts val="1650"/>
                  </a:lnSpc>
                </a:pPr>
                <a:endParaRPr lang="de-DE" sz="1200" b="1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9" name="Gruppieren 105"/>
              <p:cNvGrpSpPr/>
              <p:nvPr/>
            </p:nvGrpSpPr>
            <p:grpSpPr>
              <a:xfrm>
                <a:off x="2132108" y="4266985"/>
                <a:ext cx="1410414" cy="1144310"/>
                <a:chOff x="3131742" y="1980606"/>
                <a:chExt cx="1560689" cy="1422862"/>
              </a:xfrm>
            </p:grpSpPr>
            <p:pic>
              <p:nvPicPr>
                <p:cNvPr id="107" name="Picture 3" descr="\\srv01nas3\tw_grundlagen\Abt_SYS\04_Praesentationen\01_lizensierte_Bilder\Database_Fotolia_26701705_M.jpg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31742" y="1980606"/>
                  <a:ext cx="1560689" cy="1422862"/>
                </a:xfrm>
                <a:prstGeom prst="rect">
                  <a:avLst/>
                </a:prstGeom>
                <a:noFill/>
              </p:spPr>
            </p:pic>
            <p:sp>
              <p:nvSpPr>
                <p:cNvPr id="108" name="Textfeld 107"/>
                <p:cNvSpPr txBox="1"/>
                <p:nvPr/>
              </p:nvSpPr>
              <p:spPr>
                <a:xfrm>
                  <a:off x="3398391" y="2968308"/>
                  <a:ext cx="914400" cy="359092"/>
                </a:xfrm>
                <a:prstGeom prst="rect">
                  <a:avLst/>
                </a:prstGeom>
              </p:spPr>
              <p:txBody>
                <a:bodyPr vert="horz" wrap="none" lIns="0" tIns="0" rIns="0" bIns="0" rtlCol="0">
                  <a:noAutofit/>
                </a:bodyPr>
                <a:lstStyle/>
                <a:p>
                  <a:pPr>
                    <a:lnSpc>
                      <a:spcPts val="1650"/>
                    </a:lnSpc>
                  </a:pPr>
                  <a:r>
                    <a:rPr lang="de-DE" sz="1050" dirty="0">
                      <a:solidFill>
                        <a:schemeClr val="bg1">
                          <a:lumMod val="50000"/>
                        </a:schemeClr>
                      </a:solidFill>
                    </a:rPr>
                    <a:t>Daten-Pool</a:t>
                  </a:r>
                </a:p>
              </p:txBody>
            </p:sp>
          </p:grpSp>
        </p:grpSp>
      </p:grpSp>
      <p:grpSp>
        <p:nvGrpSpPr>
          <p:cNvPr id="10" name="Gruppieren 111"/>
          <p:cNvGrpSpPr/>
          <p:nvPr/>
        </p:nvGrpSpPr>
        <p:grpSpPr>
          <a:xfrm>
            <a:off x="1535908" y="2179348"/>
            <a:ext cx="2213183" cy="1242122"/>
            <a:chOff x="523875" y="1762795"/>
            <a:chExt cx="2950911" cy="1656163"/>
          </a:xfrm>
        </p:grpSpPr>
        <p:sp>
          <p:nvSpPr>
            <p:cNvPr id="6" name="Textfeld 5"/>
            <p:cNvSpPr txBox="1"/>
            <p:nvPr/>
          </p:nvSpPr>
          <p:spPr>
            <a:xfrm>
              <a:off x="2054769" y="1762795"/>
              <a:ext cx="1411550" cy="1242089"/>
            </a:xfrm>
            <a:prstGeom prst="rect">
              <a:avLst/>
            </a:prstGeom>
            <a:solidFill>
              <a:schemeClr val="bg1"/>
            </a:solidFill>
            <a:ln w="73025">
              <a:solidFill>
                <a:schemeClr val="accent1"/>
              </a:solidFill>
            </a:ln>
          </p:spPr>
          <p:txBody>
            <a:bodyPr vert="horz" wrap="none" lIns="0" tIns="0" rIns="0" bIns="0" rtlCol="0" anchor="ctr" anchorCtr="1">
              <a:noAutofit/>
            </a:bodyPr>
            <a:lstStyle/>
            <a:p>
              <a:pPr>
                <a:lnSpc>
                  <a:spcPts val="1650"/>
                </a:lnSpc>
              </a:pPr>
              <a:endParaRPr lang="de-DE" sz="12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134" y="1855783"/>
              <a:ext cx="1214689" cy="10447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feld 26"/>
            <p:cNvSpPr txBox="1"/>
            <p:nvPr/>
          </p:nvSpPr>
          <p:spPr>
            <a:xfrm>
              <a:off x="2063236" y="3072621"/>
              <a:ext cx="1411550" cy="346337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/>
              <a:r>
                <a:rPr lang="de-DE" sz="825" dirty="0"/>
                <a:t>Service-Informations-</a:t>
              </a:r>
              <a:br>
                <a:rPr lang="de-DE" sz="825" dirty="0"/>
              </a:br>
              <a:r>
                <a:rPr lang="de-DE" sz="825" dirty="0"/>
                <a:t>System</a:t>
              </a:r>
            </a:p>
          </p:txBody>
        </p:sp>
        <p:sp>
          <p:nvSpPr>
            <p:cNvPr id="109" name="Pfeil nach rechts 108"/>
            <p:cNvSpPr/>
            <p:nvPr/>
          </p:nvSpPr>
          <p:spPr>
            <a:xfrm>
              <a:off x="1303854" y="2724243"/>
              <a:ext cx="663352" cy="313281"/>
            </a:xfrm>
            <a:prstGeom prst="rightArrow">
              <a:avLst/>
            </a:prstGeom>
            <a:solidFill>
              <a:srgbClr val="00206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110" name="Abgerundetes Rechteck 109"/>
            <p:cNvSpPr/>
            <p:nvPr/>
          </p:nvSpPr>
          <p:spPr>
            <a:xfrm>
              <a:off x="523875" y="2691619"/>
              <a:ext cx="729399" cy="372534"/>
            </a:xfrm>
            <a:prstGeom prst="roundRect">
              <a:avLst/>
            </a:prstGeom>
            <a:solidFill>
              <a:srgbClr val="FFC000"/>
            </a:solidFill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de-DE" sz="788" dirty="0">
                  <a:solidFill>
                    <a:schemeClr val="tx1"/>
                  </a:solidFill>
                </a:rPr>
                <a:t>Problem</a:t>
              </a:r>
              <a:endParaRPr lang="de-DE" sz="825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pieren 139"/>
          <p:cNvGrpSpPr/>
          <p:nvPr/>
        </p:nvGrpSpPr>
        <p:grpSpPr>
          <a:xfrm>
            <a:off x="5389733" y="2888655"/>
            <a:ext cx="1251822" cy="1173935"/>
            <a:chOff x="5662310" y="2708540"/>
            <a:chExt cx="1669096" cy="1565246"/>
          </a:xfrm>
        </p:grpSpPr>
        <p:sp>
          <p:nvSpPr>
            <p:cNvPr id="68" name="Textfeld 67"/>
            <p:cNvSpPr txBox="1"/>
            <p:nvPr/>
          </p:nvSpPr>
          <p:spPr>
            <a:xfrm>
              <a:off x="6196025" y="3646080"/>
              <a:ext cx="394337" cy="36213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ts val="1650"/>
                </a:lnSpc>
              </a:pPr>
              <a:endParaRPr lang="de-DE" b="1" dirty="0" err="1"/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6194319" y="3474829"/>
              <a:ext cx="394337" cy="362139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 algn="ctr">
                <a:lnSpc>
                  <a:spcPts val="1650"/>
                </a:lnSpc>
              </a:pPr>
              <a:r>
                <a:rPr lang="de-DE" sz="3000" b="1" dirty="0">
                  <a:solidFill>
                    <a:srgbClr val="FF0000"/>
                  </a:solidFill>
                </a:rPr>
                <a:t>?</a:t>
              </a:r>
              <a:endParaRPr lang="de-DE" sz="3000" b="1" dirty="0" err="1">
                <a:solidFill>
                  <a:srgbClr val="FF0000"/>
                </a:solidFill>
              </a:endParaRPr>
            </a:p>
          </p:txBody>
        </p:sp>
        <p:grpSp>
          <p:nvGrpSpPr>
            <p:cNvPr id="12" name="Gruppieren 92"/>
            <p:cNvGrpSpPr/>
            <p:nvPr/>
          </p:nvGrpSpPr>
          <p:grpSpPr>
            <a:xfrm flipV="1">
              <a:off x="5664532" y="3778486"/>
              <a:ext cx="1666874" cy="495300"/>
              <a:chOff x="6071236" y="3279990"/>
              <a:chExt cx="1666874" cy="495300"/>
            </a:xfrm>
          </p:grpSpPr>
          <p:cxnSp>
            <p:nvCxnSpPr>
              <p:cNvPr id="77" name="Gerade Verbindung 76"/>
              <p:cNvCxnSpPr/>
              <p:nvPr/>
            </p:nvCxnSpPr>
            <p:spPr>
              <a:xfrm flipH="1" flipV="1">
                <a:off x="6440805" y="3444240"/>
                <a:ext cx="359093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Gerade Verbindung 77"/>
              <p:cNvCxnSpPr/>
              <p:nvPr/>
            </p:nvCxnSpPr>
            <p:spPr>
              <a:xfrm flipV="1">
                <a:off x="6799898" y="3444240"/>
                <a:ext cx="334327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Gerade Verbindung 78"/>
              <p:cNvCxnSpPr/>
              <p:nvPr/>
            </p:nvCxnSpPr>
            <p:spPr>
              <a:xfrm flipV="1">
                <a:off x="6799898" y="3279990"/>
                <a:ext cx="0" cy="4953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/>
              <p:cNvCxnSpPr/>
              <p:nvPr/>
            </p:nvCxnSpPr>
            <p:spPr>
              <a:xfrm flipV="1">
                <a:off x="6799898" y="3444240"/>
                <a:ext cx="938212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/>
              <p:cNvCxnSpPr/>
              <p:nvPr/>
            </p:nvCxnSpPr>
            <p:spPr>
              <a:xfrm flipH="1" flipV="1">
                <a:off x="6071236" y="3444240"/>
                <a:ext cx="728662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uppieren 91"/>
            <p:cNvGrpSpPr/>
            <p:nvPr/>
          </p:nvGrpSpPr>
          <p:grpSpPr>
            <a:xfrm>
              <a:off x="5662310" y="2708540"/>
              <a:ext cx="1666874" cy="495300"/>
              <a:chOff x="5664532" y="3150780"/>
              <a:chExt cx="1666874" cy="495300"/>
            </a:xfrm>
          </p:grpSpPr>
          <p:cxnSp>
            <p:nvCxnSpPr>
              <p:cNvPr id="70" name="Gerade Verbindung 69"/>
              <p:cNvCxnSpPr>
                <a:stCxn id="68" idx="0"/>
              </p:cNvCxnSpPr>
              <p:nvPr/>
            </p:nvCxnSpPr>
            <p:spPr>
              <a:xfrm flipH="1" flipV="1">
                <a:off x="6034101" y="3315030"/>
                <a:ext cx="359093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/>
              <p:cNvCxnSpPr>
                <a:stCxn id="68" idx="0"/>
              </p:cNvCxnSpPr>
              <p:nvPr/>
            </p:nvCxnSpPr>
            <p:spPr>
              <a:xfrm flipV="1">
                <a:off x="6393194" y="3315030"/>
                <a:ext cx="334327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/>
              <p:cNvCxnSpPr>
                <a:stCxn id="68" idx="0"/>
              </p:cNvCxnSpPr>
              <p:nvPr/>
            </p:nvCxnSpPr>
            <p:spPr>
              <a:xfrm flipV="1">
                <a:off x="6393194" y="3150780"/>
                <a:ext cx="0" cy="49530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/>
              <p:cNvCxnSpPr>
                <a:stCxn id="68" idx="0"/>
              </p:cNvCxnSpPr>
              <p:nvPr/>
            </p:nvCxnSpPr>
            <p:spPr>
              <a:xfrm flipV="1">
                <a:off x="6393194" y="3315030"/>
                <a:ext cx="938212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/>
              <p:cNvCxnSpPr>
                <a:stCxn id="68" idx="0"/>
              </p:cNvCxnSpPr>
              <p:nvPr/>
            </p:nvCxnSpPr>
            <p:spPr>
              <a:xfrm flipH="1" flipV="1">
                <a:off x="5664532" y="3315030"/>
                <a:ext cx="728662" cy="33105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" name="Gruppieren 113"/>
          <p:cNvGrpSpPr/>
          <p:nvPr/>
        </p:nvGrpSpPr>
        <p:grpSpPr>
          <a:xfrm>
            <a:off x="3803651" y="2170826"/>
            <a:ext cx="3714746" cy="1036808"/>
            <a:chOff x="3547533" y="1751435"/>
            <a:chExt cx="4952995" cy="1382410"/>
          </a:xfrm>
        </p:grpSpPr>
        <p:sp>
          <p:nvSpPr>
            <p:cNvPr id="34" name="Pfeil nach rechts 33"/>
            <p:cNvSpPr/>
            <p:nvPr/>
          </p:nvSpPr>
          <p:spPr>
            <a:xfrm>
              <a:off x="3547533" y="2129359"/>
              <a:ext cx="459317" cy="313281"/>
            </a:xfrm>
            <a:prstGeom prst="rightArrow">
              <a:avLst/>
            </a:prstGeom>
            <a:solidFill>
              <a:srgbClr val="002060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Gerade Verbindung mit Pfeil 34"/>
            <p:cNvCxnSpPr/>
            <p:nvPr/>
          </p:nvCxnSpPr>
          <p:spPr>
            <a:xfrm>
              <a:off x="4573588" y="2486653"/>
              <a:ext cx="3926940" cy="1302"/>
            </a:xfrm>
            <a:prstGeom prst="straightConnector1">
              <a:avLst/>
            </a:prstGeom>
            <a:ln w="63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hteck 36"/>
            <p:cNvSpPr/>
            <p:nvPr/>
          </p:nvSpPr>
          <p:spPr>
            <a:xfrm>
              <a:off x="6362269" y="2177182"/>
              <a:ext cx="45719" cy="30947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38" name="Textfeld 37"/>
            <p:cNvSpPr txBox="1"/>
            <p:nvPr/>
          </p:nvSpPr>
          <p:spPr>
            <a:xfrm>
              <a:off x="5929187" y="1763137"/>
              <a:ext cx="914400" cy="298764"/>
            </a:xfrm>
            <a:prstGeom prst="rect">
              <a:avLst/>
            </a:prstGeom>
          </p:spPr>
          <p:txBody>
            <a:bodyPr vert="horz" wrap="none" lIns="0" tIns="0" rIns="0" bIns="0" rtlCol="0">
              <a:noAutofit/>
            </a:bodyPr>
            <a:lstStyle/>
            <a:p>
              <a:pPr>
                <a:lnSpc>
                  <a:spcPts val="1650"/>
                </a:lnSpc>
              </a:pPr>
              <a:r>
                <a:rPr lang="de-DE" sz="900" b="1" dirty="0"/>
                <a:t>Service-Fall</a:t>
              </a:r>
            </a:p>
          </p:txBody>
        </p:sp>
        <p:sp>
          <p:nvSpPr>
            <p:cNvPr id="44" name="Rechteck 43"/>
            <p:cNvSpPr/>
            <p:nvPr/>
          </p:nvSpPr>
          <p:spPr>
            <a:xfrm>
              <a:off x="4829766" y="2177182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5" name="Rechteck 44"/>
            <p:cNvSpPr/>
            <p:nvPr/>
          </p:nvSpPr>
          <p:spPr>
            <a:xfrm>
              <a:off x="4940653" y="2177182"/>
              <a:ext cx="13715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6" name="Rechteck 45"/>
            <p:cNvSpPr/>
            <p:nvPr/>
          </p:nvSpPr>
          <p:spPr>
            <a:xfrm>
              <a:off x="5874501" y="2176992"/>
              <a:ext cx="36956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hteck 46"/>
            <p:cNvSpPr/>
            <p:nvPr/>
          </p:nvSpPr>
          <p:spPr>
            <a:xfrm>
              <a:off x="5153801" y="2177182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hteck 47"/>
            <p:cNvSpPr/>
            <p:nvPr/>
          </p:nvSpPr>
          <p:spPr>
            <a:xfrm>
              <a:off x="5381921" y="2177833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49" name="Rechteck 48"/>
            <p:cNvSpPr/>
            <p:nvPr/>
          </p:nvSpPr>
          <p:spPr>
            <a:xfrm>
              <a:off x="5554461" y="2177833"/>
              <a:ext cx="13715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0" name="Rechteck 49"/>
            <p:cNvSpPr/>
            <p:nvPr/>
          </p:nvSpPr>
          <p:spPr>
            <a:xfrm>
              <a:off x="6978138" y="2177833"/>
              <a:ext cx="13715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1" name="Rechteck 50"/>
            <p:cNvSpPr/>
            <p:nvPr/>
          </p:nvSpPr>
          <p:spPr>
            <a:xfrm>
              <a:off x="6499585" y="2177833"/>
              <a:ext cx="36956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2" name="Rechteck 51"/>
            <p:cNvSpPr/>
            <p:nvPr/>
          </p:nvSpPr>
          <p:spPr>
            <a:xfrm>
              <a:off x="7227691" y="2177833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3" name="Rechteck 52"/>
            <p:cNvSpPr/>
            <p:nvPr/>
          </p:nvSpPr>
          <p:spPr>
            <a:xfrm>
              <a:off x="7349613" y="2176992"/>
              <a:ext cx="13715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4" name="Rechteck 53"/>
            <p:cNvSpPr/>
            <p:nvPr/>
          </p:nvSpPr>
          <p:spPr>
            <a:xfrm>
              <a:off x="7595721" y="2177833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5" name="Rechteck 54"/>
            <p:cNvSpPr/>
            <p:nvPr/>
          </p:nvSpPr>
          <p:spPr>
            <a:xfrm>
              <a:off x="7706608" y="2177833"/>
              <a:ext cx="13715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6" name="Rechteck 55"/>
            <p:cNvSpPr/>
            <p:nvPr/>
          </p:nvSpPr>
          <p:spPr>
            <a:xfrm>
              <a:off x="7919756" y="2177833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sp>
          <p:nvSpPr>
            <p:cNvPr id="57" name="Rechteck 56"/>
            <p:cNvSpPr/>
            <p:nvPr/>
          </p:nvSpPr>
          <p:spPr>
            <a:xfrm>
              <a:off x="8147876" y="2178484"/>
              <a:ext cx="45719" cy="309471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de-DE" sz="1200" dirty="0">
                <a:solidFill>
                  <a:schemeClr val="tx1"/>
                </a:solidFill>
              </a:endParaRPr>
            </a:p>
          </p:txBody>
        </p:sp>
        <p:pic>
          <p:nvPicPr>
            <p:cNvPr id="2051" name="Picture 3" descr="\\srv01nas3\tw_grundlagen\Abt_SYS\04_Praesentationen\01_lizensierte_Bilder\MenschLaptop3D_Fotolia_62226450_S.jpg"/>
            <p:cNvPicPr>
              <a:picLocks noChangeAspect="1" noChangeArrowheads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64776" y="1751435"/>
              <a:ext cx="1979306" cy="1382410"/>
            </a:xfrm>
            <a:prstGeom prst="rect">
              <a:avLst/>
            </a:prstGeom>
            <a:noFill/>
          </p:spPr>
        </p:pic>
      </p:grpSp>
      <p:sp>
        <p:nvSpPr>
          <p:cNvPr id="138" name="Textfeld 137"/>
          <p:cNvSpPr txBox="1"/>
          <p:nvPr/>
        </p:nvSpPr>
        <p:spPr>
          <a:xfrm>
            <a:off x="1544602" y="5282805"/>
            <a:ext cx="6078971" cy="26475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</p:spPr>
        <p:txBody>
          <a:bodyPr vert="horz" wrap="none" lIns="0" tIns="0" rIns="0" bIns="0" rtlCol="0" anchor="ctr">
            <a:noAutofit/>
          </a:bodyPr>
          <a:lstStyle/>
          <a:p>
            <a:pPr algn="ctr">
              <a:lnSpc>
                <a:spcPts val="1650"/>
              </a:lnSpc>
            </a:pPr>
            <a:r>
              <a:rPr lang="de-DE" sz="1200" dirty="0">
                <a:solidFill>
                  <a:schemeClr val="bg1"/>
                </a:solidFill>
              </a:rPr>
              <a:t>Gibt es vergleichbare Vorkommnisse auch in anderen Maschinen?</a:t>
            </a:r>
          </a:p>
        </p:txBody>
      </p:sp>
      <p:sp>
        <p:nvSpPr>
          <p:cNvPr id="142" name="Rechteck 141"/>
          <p:cNvSpPr/>
          <p:nvPr/>
        </p:nvSpPr>
        <p:spPr>
          <a:xfrm>
            <a:off x="5727135" y="4174009"/>
            <a:ext cx="34289" cy="232103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>
              <a:solidFill>
                <a:schemeClr val="tx1"/>
              </a:solidFill>
            </a:endParaRPr>
          </a:p>
        </p:txBody>
      </p:sp>
      <p:sp>
        <p:nvSpPr>
          <p:cNvPr id="143" name="Rechteck 142"/>
          <p:cNvSpPr/>
          <p:nvPr/>
        </p:nvSpPr>
        <p:spPr>
          <a:xfrm>
            <a:off x="6403271" y="4732822"/>
            <a:ext cx="34289" cy="232103"/>
          </a:xfrm>
          <a:prstGeom prst="rect">
            <a:avLst/>
          </a:prstGeom>
          <a:solidFill>
            <a:srgbClr val="FF0000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200" dirty="0">
              <a:solidFill>
                <a:schemeClr val="tx1"/>
              </a:solidFill>
            </a:endParaRPr>
          </a:p>
        </p:txBody>
      </p:sp>
      <p:pic>
        <p:nvPicPr>
          <p:cNvPr id="93" name="Picture 2" descr="http://kasprzak.edu.pl/galeria/Monter/Trumpf.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8384" y="1164264"/>
            <a:ext cx="731570" cy="73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73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6"/>
    </mc:Choice>
    <mc:Fallback xmlns="">
      <p:transition spd="slow" advTm="2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42" grpId="0" animBg="1"/>
      <p:bldP spid="14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900" b="1" dirty="0"/>
              <a:t>Predictive Maintenance</a:t>
            </a:r>
            <a:endParaRPr lang="en-US" sz="29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540763" y="4160183"/>
            <a:ext cx="810000" cy="842190"/>
            <a:chOff x="1030491" y="3078832"/>
            <a:chExt cx="1053386" cy="114251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1" y="3078832"/>
              <a:ext cx="1053386" cy="1053386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1179805" y="3469794"/>
              <a:ext cx="784252" cy="751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/>
                <a:t>Log</a:t>
              </a:r>
              <a:br>
                <a:rPr lang="en-US" sz="1500" b="1" dirty="0"/>
              </a:br>
              <a:r>
                <a:rPr lang="en-US" sz="1500" b="1" dirty="0"/>
                <a:t>Data</a:t>
              </a: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5784" y="3951770"/>
            <a:ext cx="1018414" cy="10184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7367" y="3965906"/>
            <a:ext cx="1018414" cy="1018414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6735394" y="4160182"/>
            <a:ext cx="870751" cy="847220"/>
            <a:chOff x="991432" y="3078832"/>
            <a:chExt cx="1161001" cy="1129627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1" y="3078832"/>
              <a:ext cx="1080000" cy="108000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991432" y="3469795"/>
              <a:ext cx="1161001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/>
                <a:t>Service</a:t>
              </a:r>
              <a:br>
                <a:rPr lang="en-US" sz="1500" b="1" dirty="0"/>
              </a:br>
              <a:r>
                <a:rPr lang="en-US" sz="1500" b="1" dirty="0"/>
                <a:t>Data</a:t>
              </a:r>
            </a:p>
          </p:txBody>
        </p:sp>
      </p:grpSp>
      <p:sp>
        <p:nvSpPr>
          <p:cNvPr id="15" name="Down Arrow 14"/>
          <p:cNvSpPr/>
          <p:nvPr/>
        </p:nvSpPr>
        <p:spPr>
          <a:xfrm rot="16200000">
            <a:off x="6224816" y="4352492"/>
            <a:ext cx="359994" cy="47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5400000">
            <a:off x="2572676" y="4356892"/>
            <a:ext cx="359994" cy="47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-Right Arrow 16"/>
          <p:cNvSpPr/>
          <p:nvPr/>
        </p:nvSpPr>
        <p:spPr>
          <a:xfrm>
            <a:off x="3789497" y="4409159"/>
            <a:ext cx="1537520" cy="30970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Maintenance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672244" y="3420842"/>
            <a:ext cx="5677161" cy="22123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4048464" y="2045245"/>
            <a:ext cx="1042273" cy="842190"/>
            <a:chOff x="894208" y="3078832"/>
            <a:chExt cx="1355450" cy="1142516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491" y="3078832"/>
              <a:ext cx="1053386" cy="105338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894208" y="3469794"/>
              <a:ext cx="1355450" cy="751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00" b="1" dirty="0"/>
                <a:t>Central</a:t>
              </a:r>
              <a:br>
                <a:rPr lang="en-US" sz="1500" b="1" dirty="0"/>
              </a:br>
              <a:r>
                <a:rPr lang="en-US" sz="1500" b="1" dirty="0"/>
                <a:t>Database</a:t>
              </a:r>
            </a:p>
          </p:txBody>
        </p:sp>
      </p:grpSp>
      <p:cxnSp>
        <p:nvCxnSpPr>
          <p:cNvPr id="26" name="Curved Connector 25"/>
          <p:cNvCxnSpPr>
            <a:stCxn id="5" idx="0"/>
            <a:endCxn id="21" idx="1"/>
          </p:cNvCxnSpPr>
          <p:nvPr/>
        </p:nvCxnSpPr>
        <p:spPr>
          <a:xfrm rot="5400000" flipH="1" flipV="1">
            <a:off x="2186164" y="2193090"/>
            <a:ext cx="1726694" cy="220749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11" idx="0"/>
            <a:endCxn id="21" idx="3"/>
          </p:cNvCxnSpPr>
          <p:nvPr/>
        </p:nvCxnSpPr>
        <p:spPr>
          <a:xfrm rot="16200000" flipV="1">
            <a:off x="5203127" y="2193620"/>
            <a:ext cx="1726694" cy="220643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125244" y="4899729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Daily operations</a:t>
            </a:r>
          </a:p>
          <a:p>
            <a:pPr algn="ctr"/>
            <a:r>
              <a:rPr lang="en-US" sz="1200" dirty="0"/>
              <a:t>being logged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948396" y="4899729"/>
            <a:ext cx="941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Expert</a:t>
            </a:r>
            <a:br>
              <a:rPr lang="en-US" sz="1200" dirty="0"/>
            </a:br>
            <a:r>
              <a:rPr lang="en-US" sz="1200" dirty="0"/>
              <a:t>Knowledge</a:t>
            </a:r>
          </a:p>
        </p:txBody>
      </p:sp>
      <p:sp>
        <p:nvSpPr>
          <p:cNvPr id="36" name="Down Arrow 35"/>
          <p:cNvSpPr/>
          <p:nvPr/>
        </p:nvSpPr>
        <p:spPr>
          <a:xfrm rot="16200000">
            <a:off x="5195869" y="1945502"/>
            <a:ext cx="359994" cy="4733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4864" y="1745081"/>
            <a:ext cx="874174" cy="874174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093179" y="1972471"/>
            <a:ext cx="1184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Big Data </a:t>
            </a:r>
            <a:br>
              <a:rPr lang="en-US" b="1" dirty="0"/>
            </a:br>
            <a:r>
              <a:rPr lang="en-US" b="1" dirty="0"/>
              <a:t>Analysis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6712" y="1935701"/>
            <a:ext cx="774822" cy="409135"/>
          </a:xfrm>
          <a:prstGeom prst="rect">
            <a:avLst/>
          </a:prstGeom>
        </p:spPr>
      </p:pic>
      <p:sp>
        <p:nvSpPr>
          <p:cNvPr id="41" name="Down Arrow 40"/>
          <p:cNvSpPr/>
          <p:nvPr/>
        </p:nvSpPr>
        <p:spPr>
          <a:xfrm>
            <a:off x="5790479" y="2838230"/>
            <a:ext cx="359994" cy="1008843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4779931" y="2778632"/>
            <a:ext cx="10186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solidFill>
                  <a:srgbClr val="FF0000"/>
                </a:solidFill>
              </a:rPr>
              <a:t>Predictive</a:t>
            </a:r>
            <a:br>
              <a:rPr lang="en-US" sz="1200">
                <a:solidFill>
                  <a:srgbClr val="FF0000"/>
                </a:solidFill>
              </a:rPr>
            </a:br>
            <a:r>
              <a:rPr lang="en-US" sz="1200">
                <a:solidFill>
                  <a:srgbClr val="FF0000"/>
                </a:solidFill>
              </a:rPr>
              <a:t>Maintenance</a:t>
            </a:r>
            <a:endParaRPr lang="en-US" sz="1200" dirty="0">
              <a:solidFill>
                <a:srgbClr val="FF0000"/>
              </a:solidFill>
            </a:endParaRP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Alert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457042" y="1972471"/>
            <a:ext cx="190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Predictive</a:t>
            </a:r>
            <a:br>
              <a:rPr lang="en-US" b="1" dirty="0"/>
            </a:br>
            <a:r>
              <a:rPr lang="en-US" b="1" dirty="0"/>
              <a:t>Maintenance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9" cstate="email">
            <a:alphaModFix amt="6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66283" y="2839956"/>
            <a:ext cx="597226" cy="5972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0889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641"/>
    </mc:Choice>
    <mc:Fallback xmlns="">
      <p:transition spd="slow" advTm="1266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1021156" y="2238364"/>
            <a:ext cx="7221849" cy="280076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TECO</a:t>
            </a:r>
          </a:p>
          <a:p>
            <a:pPr algn="ctr"/>
            <a:endParaRPr lang="en-US" sz="4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Verdana" pitchFamily="34" charset="0"/>
            </a:endParaRPr>
          </a:p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Pervasive </a:t>
            </a:r>
            <a:b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</a:br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Computing Systems</a:t>
            </a:r>
          </a:p>
        </p:txBody>
      </p:sp>
    </p:spTree>
    <p:extLst>
      <p:ext uri="{BB962C8B-B14F-4D97-AF65-F5344CB8AC3E}">
        <p14:creationId xmlns:p14="http://schemas.microsoft.com/office/powerpoint/2010/main" val="276001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Institut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Telematik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 smtClean="0"/>
              <a:t>Prof. Dr. Sebastian </a:t>
            </a:r>
            <a:r>
              <a:rPr lang="en-US" sz="2000" dirty="0" err="1" smtClean="0"/>
              <a:t>Abeck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1996)</a:t>
            </a:r>
          </a:p>
          <a:p>
            <a:r>
              <a:rPr lang="en-US" sz="2000" dirty="0" smtClean="0"/>
              <a:t>Prof. Dr. Michael </a:t>
            </a:r>
            <a:r>
              <a:rPr lang="en-US" sz="2000" dirty="0" err="1" smtClean="0"/>
              <a:t>Beigl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2010)</a:t>
            </a:r>
          </a:p>
          <a:p>
            <a:r>
              <a:rPr lang="en-US" sz="2000" dirty="0" smtClean="0"/>
              <a:t>Prof. Dr. </a:t>
            </a:r>
            <a:r>
              <a:rPr lang="en-US" sz="2000" dirty="0" err="1" smtClean="0"/>
              <a:t>Wilfried</a:t>
            </a:r>
            <a:r>
              <a:rPr lang="en-US" sz="2000" dirty="0" smtClean="0"/>
              <a:t> </a:t>
            </a:r>
            <a:r>
              <a:rPr lang="en-US" sz="2000" dirty="0" err="1" smtClean="0"/>
              <a:t>Juling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1998, </a:t>
            </a:r>
            <a:r>
              <a:rPr lang="en-US" sz="2000" dirty="0" err="1" smtClean="0"/>
              <a:t>Jetzt</a:t>
            </a:r>
            <a:r>
              <a:rPr lang="en-US" sz="2000" dirty="0" smtClean="0"/>
              <a:t> CIO des KIT)</a:t>
            </a:r>
          </a:p>
          <a:p>
            <a:r>
              <a:rPr lang="en-US" sz="2000" dirty="0" smtClean="0"/>
              <a:t>Prof. Dr. Hannes Hartenstein (</a:t>
            </a:r>
            <a:r>
              <a:rPr lang="en-US" sz="2000" dirty="0" err="1" smtClean="0"/>
              <a:t>seit</a:t>
            </a:r>
            <a:r>
              <a:rPr lang="en-US" sz="2000" dirty="0" smtClean="0"/>
              <a:t> 2003, </a:t>
            </a:r>
            <a:r>
              <a:rPr lang="en-US" sz="2000" dirty="0" err="1" smtClean="0"/>
              <a:t>Geschäftsführender</a:t>
            </a:r>
            <a:r>
              <a:rPr lang="en-US" sz="2000" dirty="0" smtClean="0"/>
              <a:t> </a:t>
            </a:r>
            <a:r>
              <a:rPr lang="en-US" sz="2000" dirty="0" err="1" smtClean="0"/>
              <a:t>Direktor</a:t>
            </a:r>
            <a:r>
              <a:rPr lang="en-US" sz="2000" dirty="0" smtClean="0"/>
              <a:t> </a:t>
            </a:r>
            <a:r>
              <a:rPr lang="en-US" sz="2000" dirty="0" err="1" smtClean="0"/>
              <a:t>Steinbuch</a:t>
            </a:r>
            <a:r>
              <a:rPr lang="en-US" sz="2000" dirty="0" smtClean="0"/>
              <a:t> Centre for Computing)</a:t>
            </a:r>
          </a:p>
          <a:p>
            <a:r>
              <a:rPr lang="en-US" sz="2000" dirty="0" smtClean="0"/>
              <a:t>Prof. Dr. Bernhard </a:t>
            </a:r>
            <a:r>
              <a:rPr lang="en-US" sz="2000" dirty="0" err="1" smtClean="0"/>
              <a:t>Neumair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2010, </a:t>
            </a:r>
            <a:r>
              <a:rPr lang="en-US" sz="2000" dirty="0" err="1" smtClean="0"/>
              <a:t>Direktor</a:t>
            </a:r>
            <a:r>
              <a:rPr lang="en-US" sz="2000" dirty="0" smtClean="0"/>
              <a:t> </a:t>
            </a:r>
            <a:r>
              <a:rPr lang="en-US" sz="2000" dirty="0" err="1" smtClean="0"/>
              <a:t>Steinbuch</a:t>
            </a:r>
            <a:r>
              <a:rPr lang="en-US" sz="2000" dirty="0" smtClean="0"/>
              <a:t> Centre for Computing)</a:t>
            </a:r>
          </a:p>
          <a:p>
            <a:r>
              <a:rPr lang="en-US" sz="2000" dirty="0" smtClean="0"/>
              <a:t>Prof. Dr. </a:t>
            </a:r>
            <a:r>
              <a:rPr lang="en-US" sz="2000" dirty="0" err="1" smtClean="0"/>
              <a:t>Achim</a:t>
            </a:r>
            <a:r>
              <a:rPr lang="en-US" sz="2000" dirty="0" smtClean="0"/>
              <a:t> </a:t>
            </a:r>
            <a:r>
              <a:rPr lang="en-US" sz="2000" dirty="0" err="1" smtClean="0"/>
              <a:t>Streit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2010, </a:t>
            </a:r>
            <a:r>
              <a:rPr lang="en-US" sz="2000" dirty="0" err="1" smtClean="0"/>
              <a:t>Direktor</a:t>
            </a:r>
            <a:r>
              <a:rPr lang="en-US" sz="2000" dirty="0" smtClean="0"/>
              <a:t> </a:t>
            </a:r>
            <a:r>
              <a:rPr lang="en-US" sz="2000" dirty="0" err="1" smtClean="0"/>
              <a:t>Steinbuch</a:t>
            </a:r>
            <a:r>
              <a:rPr lang="en-US" sz="2000" dirty="0" smtClean="0"/>
              <a:t> Centre for Computing)</a:t>
            </a:r>
          </a:p>
          <a:p>
            <a:r>
              <a:rPr lang="en-US" sz="2000" dirty="0" smtClean="0"/>
              <a:t>Prof. Dr. Martina </a:t>
            </a:r>
            <a:r>
              <a:rPr lang="en-US" sz="2000" dirty="0" err="1" smtClean="0"/>
              <a:t>Zitterbart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2001) - </a:t>
            </a:r>
            <a:r>
              <a:rPr lang="en-US" sz="2000" dirty="0" err="1" smtClean="0"/>
              <a:t>Sprecherin</a:t>
            </a:r>
            <a:endParaRPr lang="en-US" sz="2000" dirty="0" smtClean="0"/>
          </a:p>
          <a:p>
            <a:r>
              <a:rPr lang="en-US" sz="2000" dirty="0" err="1" smtClean="0"/>
              <a:t>em</a:t>
            </a:r>
            <a:r>
              <a:rPr lang="en-US" sz="2000" dirty="0" smtClean="0"/>
              <a:t>. Prof. Dr. Gerhard </a:t>
            </a:r>
            <a:r>
              <a:rPr lang="en-US" sz="2000" dirty="0" err="1" smtClean="0"/>
              <a:t>Krüger</a:t>
            </a:r>
            <a:r>
              <a:rPr lang="en-US" sz="2000" dirty="0" smtClean="0"/>
              <a:t> (</a:t>
            </a:r>
            <a:r>
              <a:rPr lang="en-US" sz="2000" dirty="0" err="1" smtClean="0"/>
              <a:t>seit</a:t>
            </a:r>
            <a:r>
              <a:rPr lang="en-US" sz="2000" dirty="0" smtClean="0"/>
              <a:t> 1971)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34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40" y="49063"/>
            <a:ext cx="1791704" cy="2417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13208" y="2540171"/>
            <a:ext cx="3245357" cy="218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815363" y="5255721"/>
            <a:ext cx="1246493" cy="1598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C:\michael\pics\work\media\geo2010\SupplyChain.jp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2057" y="4613199"/>
            <a:ext cx="2481943" cy="1710591"/>
          </a:xfrm>
          <a:prstGeom prst="rect">
            <a:avLst/>
          </a:prstGeom>
          <a:noFill/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52132" y="309050"/>
            <a:ext cx="4902200" cy="561975"/>
          </a:xfrm>
        </p:spPr>
        <p:txBody>
          <a:bodyPr/>
          <a:lstStyle/>
          <a:p>
            <a:r>
              <a:rPr lang="de-DE" dirty="0" smtClean="0">
                <a:latin typeface="Frutiger LT Std 45 Light" pitchFamily="34" charset="0"/>
              </a:rPr>
              <a:t/>
            </a:r>
            <a:br>
              <a:rPr lang="de-DE" dirty="0" smtClean="0">
                <a:latin typeface="Frutiger LT Std 45 Light" pitchFamily="34" charset="0"/>
              </a:rPr>
            </a:br>
            <a:r>
              <a:rPr lang="de-DE" dirty="0" smtClean="0">
                <a:latin typeface="Frutiger LT Std 45 Light" pitchFamily="34" charset="0"/>
              </a:rPr>
              <a:t>TECO</a:t>
            </a:r>
            <a:endParaRPr lang="de-DE" dirty="0">
              <a:latin typeface="Frutiger LT Std 45 Light" pitchFamily="34" charset="0"/>
            </a:endParaRPr>
          </a:p>
        </p:txBody>
      </p:sp>
      <p:graphicFrame>
        <p:nvGraphicFramePr>
          <p:cNvPr id="4" name="Inhaltsplatzhalter 3"/>
          <p:cNvGraphicFramePr>
            <a:graphicFrameLocks noGrp="1"/>
          </p:cNvGraphicFramePr>
          <p:nvPr>
            <p:ph idx="1"/>
            <p:extLst/>
          </p:nvPr>
        </p:nvGraphicFramePr>
        <p:xfrm>
          <a:off x="830538" y="1105446"/>
          <a:ext cx="8356600" cy="4894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3532250" y="3081271"/>
            <a:ext cx="353782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Mobile &amp;</a:t>
            </a:r>
            <a:br>
              <a:rPr lang="de-DE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</a:br>
            <a:r>
              <a:rPr lang="de-DE" sz="2800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Ubiquitous</a:t>
            </a:r>
            <a:r>
              <a:rPr lang="de-DE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</a:rPr>
              <a:t> Computing</a:t>
            </a:r>
            <a:endParaRPr lang="de-DE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pic>
        <p:nvPicPr>
          <p:cNvPr id="6" name="Picture 2" descr="C:\michael\pics\work\media\geo2010\DSC_7155.JPG"/>
          <p:cNvPicPr>
            <a:picLocks noChangeAspect="1" noChangeArrowheads="1"/>
          </p:cNvPicPr>
          <p:nvPr/>
        </p:nvPicPr>
        <p:blipFill>
          <a:blip r:embed="rId1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57902" y="1031549"/>
            <a:ext cx="3086098" cy="2049722"/>
          </a:xfrm>
          <a:prstGeom prst="rect">
            <a:avLst/>
          </a:prstGeom>
          <a:noFill/>
        </p:spPr>
      </p:pic>
      <p:pic>
        <p:nvPicPr>
          <p:cNvPr id="8" name="Picture 2" descr="C:\michael\pics\work\media\geo2010\DSC_7377.JPG"/>
          <p:cNvPicPr>
            <a:picLocks noChangeAspect="1" noChangeArrowheads="1"/>
          </p:cNvPicPr>
          <p:nvPr/>
        </p:nvPicPr>
        <p:blipFill>
          <a:blip r:embed="rId13" cstate="email">
            <a:grayscl/>
            <a:lum bright="32000" contras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810192" y="4582832"/>
            <a:ext cx="2661557" cy="2209882"/>
          </a:xfrm>
          <a:prstGeom prst="rect">
            <a:avLst/>
          </a:prstGeom>
          <a:noFill/>
        </p:spPr>
      </p:pic>
      <p:pic>
        <p:nvPicPr>
          <p:cNvPr id="13" name="Picture 3" descr="C:\michael\kit\aussenwirkung\teco_logo.jpg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2198" y="6430898"/>
            <a:ext cx="1285884" cy="328228"/>
          </a:xfrm>
          <a:prstGeom prst="rect">
            <a:avLst/>
          </a:prstGeom>
          <a:noFill/>
        </p:spPr>
      </p:pic>
      <p:pic>
        <p:nvPicPr>
          <p:cNvPr id="14" name="Picture 3" descr="C:\michael\kit\aussenwirkung\teco_logo.jpg"/>
          <p:cNvPicPr>
            <a:picLocks noChangeAspect="1" noChangeArrowheads="1"/>
          </p:cNvPicPr>
          <p:nvPr/>
        </p:nvPicPr>
        <p:blipFill>
          <a:blip r:embed="rId15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465699"/>
            <a:ext cx="1907659" cy="48693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975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15730" y1="5934" x2="92135" y2="92496"/>
                        <a14:foregroundMark x1="95506" y1="7504" x2="10674" y2="95812"/>
                        <a14:foregroundMark x1="13202" y1="8028" x2="17416" y2="90401"/>
                        <a14:foregroundMark x1="21067" y1="89878" x2="85955" y2="90925"/>
                        <a14:foregroundMark x1="26966" y1="7504" x2="91292" y2="6981"/>
                        <a14:foregroundMark x1="91292" y1="11344" x2="91292" y2="80803"/>
                        <a14:foregroundMark x1="52247" y1="83944" x2="52247" y2="83944"/>
                        <a14:foregroundMark x1="7022" y1="10297" x2="8989" y2="94241"/>
                        <a14:foregroundMark x1="17416" y1="97906" x2="74719" y2="973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72768" y="0"/>
            <a:ext cx="2124512" cy="34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Bildplatzhalter 11" descr="mediacup.png"/>
          <p:cNvPicPr>
            <a:picLocks noGrp="1" noChangeAspect="1"/>
          </p:cNvPicPr>
          <p:nvPr>
            <p:ph idx="4294967295"/>
          </p:nvPr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76350" y1="67933" x2="98201" y2="98575"/>
                        <a14:foregroundMark x1="28792" y1="67933" x2="61954" y2="496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8245" b="15350"/>
          <a:stretch/>
        </p:blipFill>
        <p:spPr>
          <a:xfrm>
            <a:off x="5987181" y="3043450"/>
            <a:ext cx="3156819" cy="3265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354209" y="31991"/>
            <a:ext cx="6557133" cy="561975"/>
          </a:xfrm>
        </p:spPr>
        <p:txBody>
          <a:bodyPr/>
          <a:lstStyle/>
          <a:p>
            <a:r>
              <a:rPr lang="en-US" b="0" dirty="0" smtClean="0">
                <a:solidFill>
                  <a:srgbClr val="009682"/>
                </a:solidFill>
                <a:latin typeface="Frutiger LT Std 45 Light" pitchFamily="34" charset="0"/>
              </a:rPr>
              <a:t>Research </a:t>
            </a:r>
            <a:r>
              <a:rPr lang="en-US" b="0" dirty="0" smtClean="0">
                <a:solidFill>
                  <a:srgbClr val="009682"/>
                </a:solidFill>
                <a:latin typeface="Frutiger LT Std 45 Light" pitchFamily="34" charset="0"/>
              </a:rPr>
              <a:t>@</a:t>
            </a:r>
            <a:endParaRPr lang="en-US" b="0" dirty="0">
              <a:solidFill>
                <a:srgbClr val="009682"/>
              </a:solidFill>
              <a:latin typeface="Frutiger LT Std 45 Light" pitchFamily="34" charset="0"/>
            </a:endParaRPr>
          </a:p>
        </p:txBody>
      </p:sp>
      <p:sp>
        <p:nvSpPr>
          <p:cNvPr id="8" name="Inhaltsplatzhalter 2"/>
          <p:cNvSpPr txBox="1">
            <a:spLocks/>
          </p:cNvSpPr>
          <p:nvPr/>
        </p:nvSpPr>
        <p:spPr bwMode="auto">
          <a:xfrm>
            <a:off x="853621" y="875834"/>
            <a:ext cx="5558311" cy="500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utiger LT Std 45 Light" pitchFamily="34" charset="0"/>
              </a:rPr>
              <a:t>1996: First Web-Browser for a Smart Phone</a:t>
            </a:r>
          </a:p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lang="en-US" sz="2000" kern="0" dirty="0" smtClean="0">
                <a:latin typeface="Frutiger LT Std 45 Light" pitchFamily="34" charset="0"/>
              </a:rPr>
              <a:t>1998: First Context-Aware, Sensor Enable Phone</a:t>
            </a:r>
          </a:p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lang="en-US" sz="2000" kern="0" dirty="0" smtClean="0">
                <a:latin typeface="Frutiger LT Std 45 Light" pitchFamily="34" charset="0"/>
              </a:rPr>
              <a:t>1999: First  augmented object</a:t>
            </a:r>
          </a:p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lang="en-US" sz="2000" kern="0" dirty="0" smtClean="0">
                <a:latin typeface="Frutiger LT Std 45 Light" pitchFamily="34" charset="0"/>
              </a:rPr>
              <a:t>2000: First European Sensor-Network (Smart-Its)</a:t>
            </a:r>
          </a:p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r>
              <a:rPr lang="en-US" sz="2000" kern="0" dirty="0" smtClean="0">
                <a:latin typeface="+mn-lt"/>
              </a:rPr>
              <a:t>2002: Novel HCI Pattern: Implicit Interaction</a:t>
            </a:r>
          </a:p>
          <a:p>
            <a:pPr marL="314325" indent="-314325">
              <a:spcBef>
                <a:spcPct val="20000"/>
              </a:spcBef>
              <a:buBlip>
                <a:blip r:embed="rId6"/>
              </a:buBlip>
              <a:defRPr/>
            </a:pPr>
            <a:r>
              <a:rPr lang="en-US" sz="2000" kern="0" dirty="0" smtClean="0">
                <a:latin typeface="+mn-lt"/>
              </a:rPr>
              <a:t>2005: First commercial &lt;1cm³ sensor node (</a:t>
            </a:r>
            <a:r>
              <a:rPr lang="en-US" sz="2000" kern="0" dirty="0" err="1" smtClean="0">
                <a:latin typeface="+mn-lt"/>
              </a:rPr>
              <a:t>uPart</a:t>
            </a:r>
            <a:r>
              <a:rPr lang="en-US" sz="2000" kern="0" dirty="0" smtClean="0">
                <a:latin typeface="+mn-lt"/>
              </a:rPr>
              <a:t>/Particle)</a:t>
            </a:r>
          </a:p>
          <a:p>
            <a:pPr marL="314325" marR="0" lvl="0" indent="-314325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Blip>
                <a:blip r:embed="rId6"/>
              </a:buBlip>
              <a:tabLst/>
              <a:defRPr/>
            </a:pPr>
            <a:endParaRPr lang="en-US" sz="2000" kern="0" dirty="0" smtClean="0">
              <a:latin typeface="Frutiger LT Std 45 Light" pitchFamily="34" charset="0"/>
            </a:endParaRPr>
          </a:p>
        </p:txBody>
      </p:sp>
      <p:pic>
        <p:nvPicPr>
          <p:cNvPr id="9" name="Picture 2" descr="C:\michael\pics\work\media\geo2010\smartits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6563">
                        <a14:foregroundMark x1="77604" y1="48333" x2="77604" y2="48333"/>
                        <a14:foregroundMark x1="66771" y1="37361" x2="73333" y2="67500"/>
                        <a14:foregroundMark x1="57292" y1="55694" x2="90000" y2="48333"/>
                        <a14:foregroundMark x1="67813" y1="25556" x2="67813" y2="2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20426269">
            <a:off x="3123546" y="3313615"/>
            <a:ext cx="3948743" cy="296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5" descr="teaphone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5038" y1="14243" x2="25693" y2="83976"/>
                        <a14:foregroundMark x1="25189" y1="17804" x2="3526" y2="84570"/>
                        <a14:backgroundMark x1="36020" y1="35608" x2="62972" y2="81009"/>
                        <a14:backgroundMark x1="65491" y1="83383" x2="74559" y2="964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35010" y="4180831"/>
            <a:ext cx="3999597" cy="3391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3" descr="C:\michael\kit\aussenwirkung\teco_logo.jpg"/>
          <p:cNvPicPr>
            <a:picLocks noChangeAspect="1" noChangeArrowheads="1"/>
          </p:cNvPicPr>
          <p:nvPr/>
        </p:nvPicPr>
        <p:blipFill>
          <a:blip r:embed="rId11" cstate="email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PaintBrus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8951" y="126911"/>
            <a:ext cx="1587927" cy="4053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05390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michael\pics\work\media\geo2010\TecO_2009_05_ABBService.jpg"/>
          <p:cNvPicPr>
            <a:picLocks noChangeAspect="1" noChangeArrowheads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3825" cy="6925589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2">
                    <a:lumMod val="50000"/>
                  </a:schemeClr>
                </a:solidFill>
                <a:latin typeface="Verdana" pitchFamily="34" charset="0"/>
              </a:rPr>
              <a:t>teco.kit.edu							</a:t>
            </a:r>
            <a:r>
              <a:rPr lang="de-DE" sz="1400" dirty="0" smtClean="0">
                <a:solidFill>
                  <a:srgbClr val="C00000"/>
                </a:solidFill>
                <a:latin typeface="Verdana" pitchFamily="34" charset="0"/>
              </a:rPr>
              <a:t>Industrie 4.0</a:t>
            </a:r>
            <a:endParaRPr lang="de-DE" sz="1400" dirty="0">
              <a:solidFill>
                <a:srgbClr val="C00000"/>
              </a:solidFill>
              <a:latin typeface="Verdana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2577" y="425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5304977"/>
            <a:ext cx="10358651" cy="76944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rgbClr val="C00000"/>
                </a:solidFill>
                <a:latin typeface="DINMittelschrift" pitchFamily="34" charset="0"/>
              </a:rPr>
              <a:t>Context Aware Maintenance</a:t>
            </a:r>
            <a:endParaRPr lang="en-GB" sz="3600" dirty="0" smtClean="0">
              <a:solidFill>
                <a:srgbClr val="C00000"/>
              </a:solidFill>
              <a:latin typeface="DINMittelschrift" pitchFamily="34" charset="0"/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83467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michael\pics\work\media\geo2010\cobis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531629" y="-691116"/>
            <a:ext cx="10365739" cy="7774305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>
          <a:xfrm>
            <a:off x="-641445" y="4983533"/>
            <a:ext cx="10358651" cy="1754326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9682"/>
                </a:solidFill>
                <a:latin typeface="Frutiger LT Std 45 Light" pitchFamily="34" charset="0"/>
              </a:rPr>
              <a:t>     </a:t>
            </a:r>
            <a:r>
              <a:rPr lang="en-US" sz="5400" dirty="0" smtClean="0">
                <a:solidFill>
                  <a:srgbClr val="C00000"/>
                </a:solidFill>
                <a:latin typeface="Frutiger LT Std 45 Light" pitchFamily="34" charset="0"/>
              </a:rPr>
              <a:t>Bridging the Gap to Reality</a:t>
            </a:r>
          </a:p>
          <a:p>
            <a:r>
              <a:rPr lang="en-US" sz="5400" dirty="0" smtClean="0">
                <a:solidFill>
                  <a:srgbClr val="C00000"/>
                </a:solidFill>
                <a:latin typeface="Frutiger LT Std 45 Light" pitchFamily="34" charset="0"/>
              </a:rPr>
              <a:t>    </a:t>
            </a:r>
            <a:r>
              <a:rPr lang="en-US" sz="3600" dirty="0" smtClean="0">
                <a:solidFill>
                  <a:srgbClr val="C00000"/>
                </a:solidFill>
                <a:latin typeface="Frutiger LT Std 45 Light" pitchFamily="34" charset="0"/>
              </a:rPr>
              <a:t>Sensors. Activities. Recognition. Reasoning</a:t>
            </a:r>
            <a:endParaRPr lang="en-US" sz="4800" dirty="0" smtClean="0">
              <a:solidFill>
                <a:srgbClr val="C00000"/>
              </a:solidFill>
              <a:latin typeface="Frutiger LT Std 45 Light" pitchFamily="34" charset="0"/>
            </a:endParaRPr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3809" y="118563"/>
            <a:ext cx="1332931" cy="174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accent3">
                    <a:lumMod val="95000"/>
                  </a:schemeClr>
                </a:solidFill>
                <a:latin typeface="Verdana" pitchFamily="34" charset="0"/>
              </a:rPr>
              <a:t>teco.kit.edu</a:t>
            </a:r>
            <a:endParaRPr lang="en-US" sz="1400" dirty="0">
              <a:solidFill>
                <a:schemeClr val="accent3">
                  <a:lumMod val="95000"/>
                </a:schemeClr>
              </a:solidFill>
              <a:latin typeface="Verdana" pitchFamily="34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15764" y="1977419"/>
            <a:ext cx="1725990" cy="86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4557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idx="4294967295"/>
          </p:nvPr>
        </p:nvSpPr>
        <p:spPr>
          <a:xfrm>
            <a:off x="722313" y="4406900"/>
            <a:ext cx="7772400" cy="1362075"/>
          </a:xfrm>
        </p:spPr>
        <p:txBody>
          <a:bodyPr/>
          <a:lstStyle/>
          <a:p>
            <a:r>
              <a:rPr lang="en-US" noProof="0" dirty="0" err="1" smtClean="0">
                <a:latin typeface="Calibri" pitchFamily="34" charset="0"/>
                <a:cs typeface="Calibri" pitchFamily="34" charset="0"/>
              </a:rPr>
              <a:t>Ubiquitäre</a:t>
            </a:r>
            <a:r>
              <a:rPr lang="en-US" baseline="0" noProof="0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baseline="0" noProof="0" dirty="0" err="1" smtClean="0">
                <a:latin typeface="Calibri" pitchFamily="34" charset="0"/>
                <a:cs typeface="Calibri" pitchFamily="34" charset="0"/>
              </a:rPr>
              <a:t>Systeme</a:t>
            </a:r>
            <a:endParaRPr lang="en-US" noProof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idx="4294967295"/>
          </p:nvPr>
        </p:nvSpPr>
        <p:spPr>
          <a:xfrm>
            <a:off x="722313" y="2906713"/>
            <a:ext cx="77724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CSS 16</a:t>
            </a:r>
            <a:endParaRPr 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 bwMode="auto">
          <a:xfrm>
            <a:off x="0" y="1586"/>
            <a:ext cx="9144000" cy="6882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feld 7"/>
          <p:cNvSpPr txBox="1"/>
          <p:nvPr/>
        </p:nvSpPr>
        <p:spPr>
          <a:xfrm>
            <a:off x="251520" y="6052645"/>
            <a:ext cx="11101523" cy="830997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Collaborative Business Items</a:t>
            </a:r>
            <a:endParaRPr lang="en-US" sz="4800" b="1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0" y="3851745"/>
            <a:ext cx="6276092" cy="1938992"/>
          </a:xfrm>
          <a:prstGeom prst="rect">
            <a:avLst/>
          </a:prstGeom>
          <a:noFill/>
          <a:effectLst>
            <a:glow>
              <a:schemeClr val="accent1"/>
            </a:glow>
          </a:effectLst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  <a:latin typeface="Alte DIN 1451 Mittelschrift" pitchFamily="34" charset="0"/>
              </a:rPr>
              <a:t>Example: Monitoring and Reaction Storage Context (</a:t>
            </a:r>
            <a:r>
              <a:rPr lang="en-US" sz="2400" b="1" dirty="0" err="1" smtClean="0">
                <a:solidFill>
                  <a:schemeClr val="bg1"/>
                </a:solidFill>
                <a:latin typeface="Alte DIN 1451 Mittelschrift" pitchFamily="34" charset="0"/>
              </a:rPr>
              <a:t>Environtal</a:t>
            </a:r>
            <a:r>
              <a:rPr lang="en-US" sz="2400" b="1" dirty="0" smtClean="0">
                <a:solidFill>
                  <a:schemeClr val="bg1"/>
                </a:solidFill>
                <a:latin typeface="Alte DIN 1451 Mittelschrift" pitchFamily="34" charset="0"/>
              </a:rPr>
              <a:t> conditions, Co-Location with other chemicals,</a:t>
            </a:r>
          </a:p>
          <a:p>
            <a:r>
              <a:rPr lang="en-US" sz="2400" b="1" dirty="0" smtClean="0">
                <a:solidFill>
                  <a:schemeClr val="bg1"/>
                </a:solidFill>
                <a:latin typeface="Alte DIN 1451 Mittelschrift" pitchFamily="34" charset="0"/>
              </a:rPr>
              <a:t>handling,…)</a:t>
            </a:r>
          </a:p>
          <a:p>
            <a:endParaRPr lang="en-US" sz="2400" b="1" dirty="0" smtClean="0">
              <a:solidFill>
                <a:schemeClr val="bg1"/>
              </a:solidFill>
              <a:latin typeface="Alte DIN 1451 Mittelschrift" pitchFamily="34" charset="0"/>
            </a:endParaRPr>
          </a:p>
        </p:txBody>
      </p:sp>
      <p:pic>
        <p:nvPicPr>
          <p:cNvPr id="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7390" y="2074695"/>
            <a:ext cx="2877404" cy="1571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Ellipse 12"/>
          <p:cNvSpPr/>
          <p:nvPr/>
        </p:nvSpPr>
        <p:spPr>
          <a:xfrm>
            <a:off x="7714794" y="3851745"/>
            <a:ext cx="1049298" cy="649705"/>
          </a:xfrm>
          <a:prstGeom prst="ellipse">
            <a:avLst/>
          </a:prstGeom>
          <a:noFill/>
          <a:ln w="76200">
            <a:solidFill>
              <a:srgbClr val="FC301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Gerade Verbindung mit Pfeil 15"/>
          <p:cNvCxnSpPr/>
          <p:nvPr/>
        </p:nvCxnSpPr>
        <p:spPr>
          <a:xfrm>
            <a:off x="6906126" y="3441028"/>
            <a:ext cx="1020176" cy="410717"/>
          </a:xfrm>
          <a:prstGeom prst="straightConnector1">
            <a:avLst/>
          </a:prstGeom>
          <a:ln w="76200">
            <a:solidFill>
              <a:srgbClr val="FC301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07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Text Box 2"/>
          <p:cNvSpPr txBox="1">
            <a:spLocks noChangeArrowheads="1"/>
          </p:cNvSpPr>
          <p:nvPr/>
        </p:nvSpPr>
        <p:spPr bwMode="auto">
          <a:xfrm>
            <a:off x="82550" y="3233738"/>
            <a:ext cx="1801813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Information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832" name="Rectangle 88"/>
          <p:cNvSpPr>
            <a:spLocks noChangeArrowheads="1"/>
          </p:cNvSpPr>
          <p:nvPr/>
        </p:nvSpPr>
        <p:spPr bwMode="auto">
          <a:xfrm>
            <a:off x="685800" y="87313"/>
            <a:ext cx="7772400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3200" b="1" dirty="0" smtClean="0">
                <a:solidFill>
                  <a:schemeClr val="tx2"/>
                </a:solidFill>
                <a:latin typeface="Verdana" pitchFamily="34" charset="0"/>
              </a:rPr>
              <a:t>ERP Embedding (SAP)</a:t>
            </a:r>
            <a:endParaRPr lang="en-US" sz="3200" b="1" dirty="0">
              <a:solidFill>
                <a:schemeClr val="tx2"/>
              </a:solidFill>
              <a:latin typeface="Verdana" pitchFamily="34" charset="0"/>
            </a:endParaRPr>
          </a:p>
        </p:txBody>
      </p:sp>
      <p:pic>
        <p:nvPicPr>
          <p:cNvPr id="415747" name="Picture 3" descr="Nokia 885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563" y="430213"/>
            <a:ext cx="409575" cy="908050"/>
          </a:xfrm>
          <a:prstGeom prst="rect">
            <a:avLst/>
          </a:prstGeom>
          <a:noFill/>
        </p:spPr>
      </p:pic>
      <p:sp>
        <p:nvSpPr>
          <p:cNvPr id="415749" name="Rectangle 5"/>
          <p:cNvSpPr>
            <a:spLocks noChangeArrowheads="1"/>
          </p:cNvSpPr>
          <p:nvPr/>
        </p:nvSpPr>
        <p:spPr bwMode="auto">
          <a:xfrm>
            <a:off x="6483350" y="2535238"/>
            <a:ext cx="2432050" cy="1717675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600" b="1" dirty="0">
              <a:latin typeface="Arial" pitchFamily="34" charset="0"/>
            </a:endParaRPr>
          </a:p>
        </p:txBody>
      </p:sp>
      <p:sp>
        <p:nvSpPr>
          <p:cNvPr id="415750" name="Rectangle 6"/>
          <p:cNvSpPr>
            <a:spLocks noChangeArrowheads="1"/>
          </p:cNvSpPr>
          <p:nvPr/>
        </p:nvSpPr>
        <p:spPr bwMode="auto">
          <a:xfrm>
            <a:off x="6588125" y="2827338"/>
            <a:ext cx="2209800" cy="1336675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415751" name="Line 7"/>
          <p:cNvSpPr>
            <a:spLocks noChangeShapeType="1"/>
          </p:cNvSpPr>
          <p:nvPr/>
        </p:nvSpPr>
        <p:spPr bwMode="auto">
          <a:xfrm>
            <a:off x="6892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52" name="Line 8"/>
          <p:cNvSpPr>
            <a:spLocks noChangeShapeType="1"/>
          </p:cNvSpPr>
          <p:nvPr/>
        </p:nvSpPr>
        <p:spPr bwMode="auto">
          <a:xfrm>
            <a:off x="7654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53" name="Line 9"/>
          <p:cNvSpPr>
            <a:spLocks noChangeShapeType="1"/>
          </p:cNvSpPr>
          <p:nvPr/>
        </p:nvSpPr>
        <p:spPr bwMode="auto">
          <a:xfrm>
            <a:off x="8416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54" name="Rectangle 10"/>
          <p:cNvSpPr>
            <a:spLocks noChangeArrowheads="1"/>
          </p:cNvSpPr>
          <p:nvPr/>
        </p:nvSpPr>
        <p:spPr bwMode="auto">
          <a:xfrm>
            <a:off x="7426325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CRM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8188325" y="3576638"/>
            <a:ext cx="547688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PLM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6" name="Rectangle 12"/>
          <p:cNvSpPr>
            <a:spLocks noChangeArrowheads="1"/>
          </p:cNvSpPr>
          <p:nvPr/>
        </p:nvSpPr>
        <p:spPr bwMode="auto">
          <a:xfrm flipH="1">
            <a:off x="6664325" y="3576638"/>
            <a:ext cx="549275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 dirty="0" smtClean="0">
                <a:latin typeface="Arial" pitchFamily="34" charset="0"/>
                <a:cs typeface="Arial" pitchFamily="34" charset="0"/>
              </a:rPr>
              <a:t>SRM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7" name="AutoShape 13"/>
          <p:cNvSpPr>
            <a:spLocks noChangeArrowheads="1"/>
          </p:cNvSpPr>
          <p:nvPr/>
        </p:nvSpPr>
        <p:spPr bwMode="auto">
          <a:xfrm>
            <a:off x="6597650" y="2995613"/>
            <a:ext cx="2200275" cy="449262"/>
          </a:xfrm>
          <a:prstGeom prst="chevron">
            <a:avLst>
              <a:gd name="adj" fmla="val 56004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8" name="AutoShape 14"/>
          <p:cNvSpPr>
            <a:spLocks noChangeArrowheads="1"/>
          </p:cNvSpPr>
          <p:nvPr/>
        </p:nvSpPr>
        <p:spPr bwMode="auto">
          <a:xfrm>
            <a:off x="7413625" y="2995613"/>
            <a:ext cx="376238" cy="449262"/>
          </a:xfrm>
          <a:prstGeom prst="chevron">
            <a:avLst>
              <a:gd name="adj" fmla="val 59069"/>
            </a:avLst>
          </a:prstGeom>
          <a:solidFill>
            <a:schemeClr val="hlink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9" name="AutoShape 15"/>
          <p:cNvSpPr>
            <a:spLocks noChangeArrowheads="1"/>
          </p:cNvSpPr>
          <p:nvPr/>
        </p:nvSpPr>
        <p:spPr bwMode="auto">
          <a:xfrm>
            <a:off x="7804150" y="2995613"/>
            <a:ext cx="376238" cy="449262"/>
          </a:xfrm>
          <a:prstGeom prst="chevron">
            <a:avLst>
              <a:gd name="adj" fmla="val 59069"/>
            </a:avLst>
          </a:prstGeom>
          <a:solidFill>
            <a:schemeClr val="hlink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60" name="Rectangle 16"/>
          <p:cNvSpPr>
            <a:spLocks noChangeArrowheads="1"/>
          </p:cNvSpPr>
          <p:nvPr/>
        </p:nvSpPr>
        <p:spPr bwMode="auto">
          <a:xfrm>
            <a:off x="2063750" y="5230813"/>
            <a:ext cx="4114800" cy="1055687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600" b="1" dirty="0">
              <a:latin typeface="Arial" pitchFamily="34" charset="0"/>
            </a:endParaRPr>
          </a:p>
        </p:txBody>
      </p:sp>
      <p:sp>
        <p:nvSpPr>
          <p:cNvPr id="415761" name="Rectangle 17"/>
          <p:cNvSpPr>
            <a:spLocks noChangeArrowheads="1"/>
          </p:cNvSpPr>
          <p:nvPr/>
        </p:nvSpPr>
        <p:spPr bwMode="auto">
          <a:xfrm>
            <a:off x="6483350" y="5230813"/>
            <a:ext cx="2432050" cy="1055687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600" b="1" dirty="0">
              <a:latin typeface="Arial" pitchFamily="34" charset="0"/>
            </a:endParaRPr>
          </a:p>
        </p:txBody>
      </p:sp>
      <p:sp>
        <p:nvSpPr>
          <p:cNvPr id="415762" name="Text Box 18"/>
          <p:cNvSpPr txBox="1">
            <a:spLocks noChangeArrowheads="1"/>
          </p:cNvSpPr>
          <p:nvPr/>
        </p:nvSpPr>
        <p:spPr bwMode="auto">
          <a:xfrm>
            <a:off x="238125" y="5360988"/>
            <a:ext cx="1541463" cy="64851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Physical</a:t>
            </a:r>
            <a:br>
              <a:rPr lang="en-US" sz="1800" dirty="0" smtClean="0">
                <a:latin typeface="Arial Black" pitchFamily="34" charset="0"/>
              </a:rPr>
            </a:br>
            <a:r>
              <a:rPr lang="en-US" sz="1800" dirty="0" smtClean="0">
                <a:latin typeface="Arial Black" pitchFamily="34" charset="0"/>
              </a:rPr>
              <a:t>World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415763" name="Rectangle 19"/>
          <p:cNvSpPr>
            <a:spLocks noChangeArrowheads="1"/>
          </p:cNvSpPr>
          <p:nvPr/>
        </p:nvSpPr>
        <p:spPr bwMode="auto">
          <a:xfrm>
            <a:off x="2063750" y="2535238"/>
            <a:ext cx="4114800" cy="1717675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400" b="1" dirty="0">
              <a:latin typeface="Arial" pitchFamily="34" charset="0"/>
            </a:endParaRPr>
          </a:p>
        </p:txBody>
      </p:sp>
      <p:sp>
        <p:nvSpPr>
          <p:cNvPr id="415764" name="Rectangle 20"/>
          <p:cNvSpPr>
            <a:spLocks noChangeArrowheads="1"/>
          </p:cNvSpPr>
          <p:nvPr/>
        </p:nvSpPr>
        <p:spPr bwMode="auto">
          <a:xfrm>
            <a:off x="2139950" y="2827338"/>
            <a:ext cx="3962400" cy="1336675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en-US" dirty="0"/>
          </a:p>
        </p:txBody>
      </p:sp>
      <p:sp>
        <p:nvSpPr>
          <p:cNvPr id="415765" name="Line 21"/>
          <p:cNvSpPr>
            <a:spLocks noChangeShapeType="1"/>
          </p:cNvSpPr>
          <p:nvPr/>
        </p:nvSpPr>
        <p:spPr bwMode="auto">
          <a:xfrm>
            <a:off x="2501900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66" name="Line 22"/>
          <p:cNvSpPr>
            <a:spLocks noChangeShapeType="1"/>
          </p:cNvSpPr>
          <p:nvPr/>
        </p:nvSpPr>
        <p:spPr bwMode="auto">
          <a:xfrm>
            <a:off x="3287713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67" name="Line 23"/>
          <p:cNvSpPr>
            <a:spLocks noChangeShapeType="1"/>
          </p:cNvSpPr>
          <p:nvPr/>
        </p:nvSpPr>
        <p:spPr bwMode="auto">
          <a:xfrm>
            <a:off x="40735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68" name="Line 24"/>
          <p:cNvSpPr>
            <a:spLocks noChangeShapeType="1"/>
          </p:cNvSpPr>
          <p:nvPr/>
        </p:nvSpPr>
        <p:spPr bwMode="auto">
          <a:xfrm>
            <a:off x="4859338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69" name="Line 25"/>
          <p:cNvSpPr>
            <a:spLocks noChangeShapeType="1"/>
          </p:cNvSpPr>
          <p:nvPr/>
        </p:nvSpPr>
        <p:spPr bwMode="auto">
          <a:xfrm>
            <a:off x="5645150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70" name="Rectangle 26"/>
          <p:cNvSpPr>
            <a:spLocks noChangeArrowheads="1"/>
          </p:cNvSpPr>
          <p:nvPr/>
        </p:nvSpPr>
        <p:spPr bwMode="auto">
          <a:xfrm>
            <a:off x="3014663" y="3576638"/>
            <a:ext cx="547687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SCM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1" name="Rectangle 27"/>
          <p:cNvSpPr>
            <a:spLocks noChangeArrowheads="1"/>
          </p:cNvSpPr>
          <p:nvPr/>
        </p:nvSpPr>
        <p:spPr bwMode="auto">
          <a:xfrm flipH="1">
            <a:off x="5416550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EHS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2" name="Rectangle 28"/>
          <p:cNvSpPr>
            <a:spLocks noChangeArrowheads="1"/>
          </p:cNvSpPr>
          <p:nvPr/>
        </p:nvSpPr>
        <p:spPr bwMode="auto">
          <a:xfrm flipH="1">
            <a:off x="4616450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PLM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3" name="Rectangle 29"/>
          <p:cNvSpPr>
            <a:spLocks noChangeArrowheads="1"/>
          </p:cNvSpPr>
          <p:nvPr/>
        </p:nvSpPr>
        <p:spPr bwMode="auto">
          <a:xfrm flipH="1">
            <a:off x="3824288" y="3576638"/>
            <a:ext cx="549275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ERP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4" name="AutoShape 30"/>
          <p:cNvSpPr>
            <a:spLocks noChangeArrowheads="1"/>
          </p:cNvSpPr>
          <p:nvPr/>
        </p:nvSpPr>
        <p:spPr bwMode="auto">
          <a:xfrm>
            <a:off x="2216150" y="2995613"/>
            <a:ext cx="1381125" cy="449262"/>
          </a:xfrm>
          <a:prstGeom prst="chevron">
            <a:avLst>
              <a:gd name="adj" fmla="val 47536"/>
            </a:avLst>
          </a:prstGeom>
          <a:solidFill>
            <a:schemeClr val="hlink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5" name="AutoShape 31"/>
          <p:cNvSpPr>
            <a:spLocks noChangeArrowheads="1"/>
          </p:cNvSpPr>
          <p:nvPr/>
        </p:nvSpPr>
        <p:spPr bwMode="auto">
          <a:xfrm>
            <a:off x="3430588" y="2995613"/>
            <a:ext cx="1379537" cy="449262"/>
          </a:xfrm>
          <a:prstGeom prst="chevron">
            <a:avLst>
              <a:gd name="adj" fmla="val 47482"/>
            </a:avLst>
          </a:prstGeom>
          <a:solidFill>
            <a:srgbClr val="4F6583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6" name="AutoShape 32"/>
          <p:cNvSpPr>
            <a:spLocks noChangeArrowheads="1"/>
          </p:cNvSpPr>
          <p:nvPr/>
        </p:nvSpPr>
        <p:spPr bwMode="auto">
          <a:xfrm>
            <a:off x="4643438" y="2995613"/>
            <a:ext cx="1381125" cy="449262"/>
          </a:xfrm>
          <a:prstGeom prst="chevron">
            <a:avLst>
              <a:gd name="adj" fmla="val 47536"/>
            </a:avLst>
          </a:prstGeom>
          <a:solidFill>
            <a:schemeClr val="hlink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 sz="1600" dirty="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7" name="Rectangle 33"/>
          <p:cNvSpPr>
            <a:spLocks noChangeArrowheads="1"/>
          </p:cNvSpPr>
          <p:nvPr/>
        </p:nvSpPr>
        <p:spPr bwMode="auto">
          <a:xfrm flipH="1">
            <a:off x="2216150" y="3576638"/>
            <a:ext cx="635000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 dirty="0" smtClean="0">
                <a:latin typeface="Arial" pitchFamily="34" charset="0"/>
              </a:rPr>
              <a:t>Leg-</a:t>
            </a:r>
            <a:br>
              <a:rPr lang="en-US" sz="1600" b="1" dirty="0" smtClean="0">
                <a:latin typeface="Arial" pitchFamily="34" charset="0"/>
              </a:rPr>
            </a:br>
            <a:r>
              <a:rPr lang="en-US" sz="1600" b="1" dirty="0" err="1" smtClean="0">
                <a:latin typeface="Arial" pitchFamily="34" charset="0"/>
              </a:rPr>
              <a:t>acy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8" name="Oval 34"/>
          <p:cNvSpPr>
            <a:spLocks noChangeArrowheads="1"/>
          </p:cNvSpPr>
          <p:nvPr/>
        </p:nvSpPr>
        <p:spPr bwMode="auto">
          <a:xfrm>
            <a:off x="4495800" y="3038475"/>
            <a:ext cx="720725" cy="377825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A2A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9" name="AutoShape 35"/>
          <p:cNvSpPr>
            <a:spLocks noChangeArrowheads="1"/>
          </p:cNvSpPr>
          <p:nvPr/>
        </p:nvSpPr>
        <p:spPr bwMode="auto">
          <a:xfrm>
            <a:off x="2398713" y="2995613"/>
            <a:ext cx="376237" cy="449262"/>
          </a:xfrm>
          <a:prstGeom prst="chevron">
            <a:avLst>
              <a:gd name="adj" fmla="val 59069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80" name="AutoShape 36"/>
          <p:cNvSpPr>
            <a:spLocks noChangeArrowheads="1"/>
          </p:cNvSpPr>
          <p:nvPr/>
        </p:nvSpPr>
        <p:spPr bwMode="auto">
          <a:xfrm>
            <a:off x="5524500" y="2995613"/>
            <a:ext cx="376238" cy="449262"/>
          </a:xfrm>
          <a:prstGeom prst="chevron">
            <a:avLst>
              <a:gd name="adj" fmla="val 59069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81" name="Rectangle 37"/>
          <p:cNvSpPr>
            <a:spLocks noChangeArrowheads="1"/>
          </p:cNvSpPr>
          <p:nvPr/>
        </p:nvSpPr>
        <p:spPr bwMode="auto">
          <a:xfrm>
            <a:off x="2073275" y="1331913"/>
            <a:ext cx="4114800" cy="1122362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600" b="1" dirty="0">
              <a:latin typeface="Arial" pitchFamily="34" charset="0"/>
            </a:endParaRPr>
          </a:p>
        </p:txBody>
      </p:sp>
      <p:sp>
        <p:nvSpPr>
          <p:cNvPr id="415782" name="Rectangle 38"/>
          <p:cNvSpPr>
            <a:spLocks noChangeArrowheads="1"/>
          </p:cNvSpPr>
          <p:nvPr/>
        </p:nvSpPr>
        <p:spPr bwMode="auto">
          <a:xfrm>
            <a:off x="6492875" y="1331913"/>
            <a:ext cx="2432050" cy="1122362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en-US" sz="1600" b="1" dirty="0">
              <a:latin typeface="Arial" pitchFamily="34" charset="0"/>
            </a:endParaRPr>
          </a:p>
        </p:txBody>
      </p:sp>
      <p:sp>
        <p:nvSpPr>
          <p:cNvPr id="415783" name="Text Box 39"/>
          <p:cNvSpPr txBox="1">
            <a:spLocks noChangeArrowheads="1"/>
          </p:cNvSpPr>
          <p:nvPr/>
        </p:nvSpPr>
        <p:spPr bwMode="auto">
          <a:xfrm>
            <a:off x="234950" y="1712913"/>
            <a:ext cx="1497013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People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84" name="Line 40"/>
          <p:cNvSpPr>
            <a:spLocks noChangeShapeType="1"/>
          </p:cNvSpPr>
          <p:nvPr/>
        </p:nvSpPr>
        <p:spPr bwMode="auto">
          <a:xfrm>
            <a:off x="2911475" y="16319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85" name="Line 41"/>
          <p:cNvSpPr>
            <a:spLocks noChangeShapeType="1"/>
          </p:cNvSpPr>
          <p:nvPr/>
        </p:nvSpPr>
        <p:spPr bwMode="auto">
          <a:xfrm>
            <a:off x="2911475" y="2154238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611438" y="1452563"/>
            <a:ext cx="371475" cy="879475"/>
            <a:chOff x="1386" y="672"/>
            <a:chExt cx="240" cy="576"/>
          </a:xfrm>
        </p:grpSpPr>
        <p:pic>
          <p:nvPicPr>
            <p:cNvPr id="415787" name="Picture 43" descr="man1"/>
            <p:cNvPicPr>
              <a:picLocks noChangeAspect="1" noChangeArrowheads="1"/>
            </p:cNvPicPr>
            <p:nvPr/>
          </p:nvPicPr>
          <p:blipFill>
            <a:blip r:embed="rId5" cstate="print">
              <a:lum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672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  <p:pic>
          <p:nvPicPr>
            <p:cNvPr id="415788" name="Picture 44" descr="man2"/>
            <p:cNvPicPr>
              <a:picLocks noChangeAspect="1" noChangeArrowheads="1"/>
            </p:cNvPicPr>
            <p:nvPr/>
          </p:nvPicPr>
          <p:blipFill>
            <a:blip r:embed="rId6" cstate="print">
              <a:lum contrast="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1008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15789" name="Picture 45" descr="portal_24JUL0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6263" y="1466850"/>
            <a:ext cx="1317625" cy="852488"/>
          </a:xfrm>
          <a:prstGeom prst="rect">
            <a:avLst/>
          </a:prstGeom>
          <a:noFill/>
        </p:spPr>
      </p:pic>
      <p:sp>
        <p:nvSpPr>
          <p:cNvPr id="415790" name="Line 46"/>
          <p:cNvSpPr>
            <a:spLocks noChangeShapeType="1"/>
          </p:cNvSpPr>
          <p:nvPr/>
        </p:nvSpPr>
        <p:spPr bwMode="auto">
          <a:xfrm flipH="1" flipV="1">
            <a:off x="7808913" y="2305050"/>
            <a:ext cx="0" cy="6731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791" name="Oval 47"/>
          <p:cNvSpPr>
            <a:spLocks noChangeArrowheads="1"/>
          </p:cNvSpPr>
          <p:nvPr/>
        </p:nvSpPr>
        <p:spPr bwMode="auto">
          <a:xfrm>
            <a:off x="5827713" y="1417638"/>
            <a:ext cx="1057275" cy="1031875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5792" name="Rectangle 48"/>
          <p:cNvSpPr>
            <a:spLocks noChangeArrowheads="1"/>
          </p:cNvSpPr>
          <p:nvPr/>
        </p:nvSpPr>
        <p:spPr bwMode="auto">
          <a:xfrm>
            <a:off x="5267325" y="2392363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en-US" sz="500" b="1" dirty="0" smtClean="0">
                <a:solidFill>
                  <a:schemeClr val="hlink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algn="ctr"/>
            <a:endParaRPr lang="en-US" sz="500" b="1" dirty="0" smtClean="0">
              <a:solidFill>
                <a:schemeClr val="hlink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500" b="1" dirty="0" smtClean="0">
                <a:solidFill>
                  <a:schemeClr val="hlin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500" b="1" dirty="0">
              <a:solidFill>
                <a:schemeClr val="hlink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15793" name="Picture 49" descr="03"/>
          <p:cNvPicPr>
            <a:picLocks noChangeArrowheads="1"/>
          </p:cNvPicPr>
          <p:nvPr/>
        </p:nvPicPr>
        <p:blipFill>
          <a:blip r:embed="rId8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5413" y="1374775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415794" name="Picture 50" descr="04"/>
          <p:cNvPicPr>
            <a:picLocks noChangeArrowheads="1"/>
          </p:cNvPicPr>
          <p:nvPr/>
        </p:nvPicPr>
        <p:blipFill>
          <a:blip r:embed="rId9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8750" y="2082800"/>
            <a:ext cx="317500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415795" name="Picture 51" descr="Supplier"/>
          <p:cNvPicPr>
            <a:picLocks noChangeArrowheads="1"/>
          </p:cNvPicPr>
          <p:nvPr/>
        </p:nvPicPr>
        <p:blipFill>
          <a:blip r:embed="rId10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738" y="2092325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415796" name="Picture 52" descr="01"/>
          <p:cNvPicPr>
            <a:picLocks noChangeArrowheads="1"/>
          </p:cNvPicPr>
          <p:nvPr/>
        </p:nvPicPr>
        <p:blipFill>
          <a:blip r:embed="rId11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6613" y="1385888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415797" name="Rectangle 53"/>
          <p:cNvSpPr>
            <a:spLocks noChangeArrowheads="1"/>
          </p:cNvSpPr>
          <p:nvPr/>
        </p:nvSpPr>
        <p:spPr bwMode="auto">
          <a:xfrm>
            <a:off x="5729288" y="1792288"/>
            <a:ext cx="1196975" cy="29845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 dirty="0" smtClean="0">
                <a:latin typeface="Arial" pitchFamily="34" charset="0"/>
              </a:rPr>
              <a:t>collaboration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415798" name="Oval 54"/>
          <p:cNvSpPr>
            <a:spLocks noChangeArrowheads="1"/>
          </p:cNvSpPr>
          <p:nvPr/>
        </p:nvSpPr>
        <p:spPr bwMode="auto">
          <a:xfrm>
            <a:off x="5961063" y="3038475"/>
            <a:ext cx="720725" cy="377825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B2B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99" name="Rectangle 55"/>
          <p:cNvSpPr>
            <a:spLocks noChangeArrowheads="1"/>
          </p:cNvSpPr>
          <p:nvPr/>
        </p:nvSpPr>
        <p:spPr bwMode="auto">
          <a:xfrm>
            <a:off x="3373438" y="1797050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 dirty="0" smtClean="0">
                <a:latin typeface="Arial" pitchFamily="34" charset="0"/>
              </a:rPr>
              <a:t>roles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415800" name="Text Box 56"/>
          <p:cNvSpPr txBox="1">
            <a:spLocks noChangeArrowheads="1"/>
          </p:cNvSpPr>
          <p:nvPr/>
        </p:nvSpPr>
        <p:spPr bwMode="auto">
          <a:xfrm>
            <a:off x="234950" y="885825"/>
            <a:ext cx="1497013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Devices</a:t>
            </a:r>
            <a:endParaRPr lang="en-US" sz="1600" b="1" dirty="0">
              <a:latin typeface="Arial" pitchFamily="34" charset="0"/>
            </a:endParaRPr>
          </a:p>
        </p:txBody>
      </p:sp>
      <p:pic>
        <p:nvPicPr>
          <p:cNvPr id="415801" name="Picture 57" descr="retail"/>
          <p:cNvPicPr>
            <a:picLocks noChangeAspect="1" noChangeArrowheads="1"/>
          </p:cNvPicPr>
          <p:nvPr/>
        </p:nvPicPr>
        <p:blipFill>
          <a:blip r:embed="rId12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60825" y="1981200"/>
            <a:ext cx="392113" cy="3317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415802" name="Rectangle 58"/>
          <p:cNvSpPr>
            <a:spLocks noChangeArrowheads="1"/>
          </p:cNvSpPr>
          <p:nvPr/>
        </p:nvSpPr>
        <p:spPr bwMode="auto">
          <a:xfrm>
            <a:off x="4402138" y="1808163"/>
            <a:ext cx="1000125" cy="4667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>
              <a:lnSpc>
                <a:spcPct val="90000"/>
              </a:lnSpc>
            </a:pPr>
            <a:r>
              <a:rPr lang="en-US" sz="1400" b="1" dirty="0" smtClean="0">
                <a:latin typeface="Arial" pitchFamily="34" charset="0"/>
              </a:rPr>
              <a:t>embedded</a:t>
            </a:r>
            <a:br>
              <a:rPr lang="en-US" sz="1400" b="1" dirty="0" smtClean="0">
                <a:latin typeface="Arial" pitchFamily="34" charset="0"/>
              </a:rPr>
            </a:br>
            <a:r>
              <a:rPr lang="en-US" sz="1400" b="1" dirty="0" smtClean="0">
                <a:latin typeface="Arial" pitchFamily="34" charset="0"/>
              </a:rPr>
              <a:t>analytics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415803" name="Line 59"/>
          <p:cNvSpPr>
            <a:spLocks noChangeShapeType="1"/>
          </p:cNvSpPr>
          <p:nvPr/>
        </p:nvSpPr>
        <p:spPr bwMode="auto">
          <a:xfrm flipH="1" flipV="1">
            <a:off x="3678238" y="2305050"/>
            <a:ext cx="0" cy="6731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804" name="Line 60"/>
          <p:cNvSpPr>
            <a:spLocks noChangeShapeType="1"/>
          </p:cNvSpPr>
          <p:nvPr/>
        </p:nvSpPr>
        <p:spPr bwMode="auto">
          <a:xfrm flipH="1" flipV="1">
            <a:off x="4275138" y="2303463"/>
            <a:ext cx="0" cy="67310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non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805" name="Rectangle 61"/>
          <p:cNvSpPr>
            <a:spLocks noChangeArrowheads="1"/>
          </p:cNvSpPr>
          <p:nvPr/>
        </p:nvSpPr>
        <p:spPr bwMode="auto">
          <a:xfrm>
            <a:off x="3900488" y="2574925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 dirty="0" smtClean="0">
                <a:latin typeface="Arial" pitchFamily="34" charset="0"/>
              </a:rPr>
              <a:t>alerts</a:t>
            </a:r>
            <a:endParaRPr lang="en-US" sz="1400" b="1" dirty="0">
              <a:latin typeface="Arial" pitchFamily="34" charset="0"/>
            </a:endParaRPr>
          </a:p>
        </p:txBody>
      </p:sp>
      <p:pic>
        <p:nvPicPr>
          <p:cNvPr id="415806" name="Picture 62" descr="7500_small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6038" y="671513"/>
            <a:ext cx="355600" cy="641350"/>
          </a:xfrm>
          <a:prstGeom prst="rect">
            <a:avLst/>
          </a:prstGeom>
          <a:noFill/>
        </p:spPr>
      </p:pic>
      <p:pic>
        <p:nvPicPr>
          <p:cNvPr id="415807" name="Picture 63" descr="rim850_950_small"/>
          <p:cNvPicPr>
            <a:picLocks noChangeAspect="1" noChangeArrowheads="1"/>
          </p:cNvPicPr>
          <p:nvPr/>
        </p:nvPicPr>
        <p:blipFill>
          <a:blip r:embed="rId1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85125" y="795338"/>
            <a:ext cx="620713" cy="611187"/>
          </a:xfrm>
          <a:prstGeom prst="rect">
            <a:avLst/>
          </a:prstGeom>
          <a:noFill/>
        </p:spPr>
      </p:pic>
      <p:pic>
        <p:nvPicPr>
          <p:cNvPr id="415808" name="Picture 64" descr="8600_3qtr_left_66x57">
            <a:hlinkClick r:id="rId15"/>
          </p:cNvPr>
          <p:cNvPicPr>
            <a:picLocks noChangeAspect="1" noChangeArrowheads="1"/>
          </p:cNvPicPr>
          <p:nvPr/>
        </p:nvPicPr>
        <p:blipFill>
          <a:blip r:embed="rId1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5013" y="654050"/>
            <a:ext cx="868362" cy="749300"/>
          </a:xfrm>
          <a:prstGeom prst="rect">
            <a:avLst/>
          </a:prstGeom>
          <a:noFill/>
        </p:spPr>
      </p:pic>
      <p:sp>
        <p:nvSpPr>
          <p:cNvPr id="415809" name="Line 65"/>
          <p:cNvSpPr>
            <a:spLocks noChangeShapeType="1"/>
          </p:cNvSpPr>
          <p:nvPr/>
        </p:nvSpPr>
        <p:spPr bwMode="auto">
          <a:xfrm>
            <a:off x="8281988" y="16319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810" name="Line 66"/>
          <p:cNvSpPr>
            <a:spLocks noChangeShapeType="1"/>
          </p:cNvSpPr>
          <p:nvPr/>
        </p:nvSpPr>
        <p:spPr bwMode="auto">
          <a:xfrm>
            <a:off x="8281988" y="20891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559800" y="1452563"/>
            <a:ext cx="371475" cy="879475"/>
            <a:chOff x="1386" y="672"/>
            <a:chExt cx="240" cy="576"/>
          </a:xfrm>
        </p:grpSpPr>
        <p:pic>
          <p:nvPicPr>
            <p:cNvPr id="415812" name="Picture 68" descr="man1"/>
            <p:cNvPicPr>
              <a:picLocks noChangeAspect="1" noChangeArrowheads="1"/>
            </p:cNvPicPr>
            <p:nvPr/>
          </p:nvPicPr>
          <p:blipFill>
            <a:blip r:embed="rId5" cstate="print">
              <a:lum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672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  <p:pic>
          <p:nvPicPr>
            <p:cNvPr id="415813" name="Picture 69" descr="man2"/>
            <p:cNvPicPr>
              <a:picLocks noChangeAspect="1" noChangeArrowheads="1"/>
            </p:cNvPicPr>
            <p:nvPr/>
          </p:nvPicPr>
          <p:blipFill>
            <a:blip r:embed="rId6" cstate="print">
              <a:lum contrast="6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6" y="1008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15814" name="Picture 70" descr="portal_24JUL02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1487488"/>
            <a:ext cx="1304925" cy="809625"/>
          </a:xfrm>
          <a:prstGeom prst="rect">
            <a:avLst/>
          </a:prstGeom>
          <a:noFill/>
        </p:spPr>
      </p:pic>
      <p:sp>
        <p:nvSpPr>
          <p:cNvPr id="415815" name="Rectangle 71"/>
          <p:cNvSpPr>
            <a:spLocks noChangeArrowheads="1"/>
          </p:cNvSpPr>
          <p:nvPr/>
        </p:nvSpPr>
        <p:spPr bwMode="auto">
          <a:xfrm>
            <a:off x="7497763" y="1797050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 dirty="0" smtClean="0">
                <a:latin typeface="Arial" pitchFamily="34" charset="0"/>
              </a:rPr>
              <a:t>roles</a:t>
            </a:r>
            <a:endParaRPr lang="en-US" sz="1400" b="1" dirty="0">
              <a:latin typeface="Arial" pitchFamily="34" charset="0"/>
            </a:endParaRPr>
          </a:p>
        </p:txBody>
      </p:sp>
      <p:sp>
        <p:nvSpPr>
          <p:cNvPr id="415816" name="Line 72"/>
          <p:cNvSpPr>
            <a:spLocks noChangeShapeType="1"/>
          </p:cNvSpPr>
          <p:nvPr/>
        </p:nvSpPr>
        <p:spPr bwMode="auto">
          <a:xfrm flipV="1">
            <a:off x="5586413" y="2251075"/>
            <a:ext cx="1665287" cy="704850"/>
          </a:xfrm>
          <a:prstGeom prst="line">
            <a:avLst/>
          </a:prstGeom>
          <a:noFill/>
          <a:ln w="57150">
            <a:solidFill>
              <a:schemeClr val="accent1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en-US" dirty="0"/>
          </a:p>
        </p:txBody>
      </p:sp>
      <p:sp>
        <p:nvSpPr>
          <p:cNvPr id="415817" name="AutoShape 73"/>
          <p:cNvSpPr>
            <a:spLocks noChangeArrowheads="1"/>
          </p:cNvSpPr>
          <p:nvPr/>
        </p:nvSpPr>
        <p:spPr bwMode="auto">
          <a:xfrm flipH="1">
            <a:off x="4221163" y="3846513"/>
            <a:ext cx="152400" cy="152400"/>
          </a:xfrm>
          <a:prstGeom prst="rtTriangle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15818" name="Text Box 74"/>
          <p:cNvSpPr txBox="1">
            <a:spLocks noChangeArrowheads="1"/>
          </p:cNvSpPr>
          <p:nvPr/>
        </p:nvSpPr>
        <p:spPr bwMode="auto">
          <a:xfrm>
            <a:off x="503238" y="4414838"/>
            <a:ext cx="974725" cy="6485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Smart</a:t>
            </a:r>
            <a:br>
              <a:rPr lang="en-US" sz="1800" dirty="0" smtClean="0">
                <a:latin typeface="Arial Black" pitchFamily="34" charset="0"/>
              </a:rPr>
            </a:br>
            <a:r>
              <a:rPr lang="en-US" sz="1800" dirty="0" smtClean="0">
                <a:latin typeface="Arial Black" pitchFamily="34" charset="0"/>
              </a:rPr>
              <a:t>Items</a:t>
            </a:r>
            <a:endParaRPr lang="en-US" sz="1600" b="1" dirty="0">
              <a:latin typeface="Arial" pitchFamily="34" charset="0"/>
            </a:endParaRPr>
          </a:p>
        </p:txBody>
      </p:sp>
      <p:pic>
        <p:nvPicPr>
          <p:cNvPr id="415819" name="Picture 75" descr="s_lr_11230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4825" y="5243513"/>
            <a:ext cx="731838" cy="1006475"/>
          </a:xfrm>
          <a:prstGeom prst="rect">
            <a:avLst/>
          </a:prstGeom>
          <a:noFill/>
        </p:spPr>
      </p:pic>
      <p:pic>
        <p:nvPicPr>
          <p:cNvPr id="415820" name="Picture 76" descr="s_lr_11218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54238" y="5257800"/>
            <a:ext cx="992187" cy="992188"/>
          </a:xfrm>
          <a:prstGeom prst="rect">
            <a:avLst/>
          </a:prstGeom>
          <a:noFill/>
        </p:spPr>
      </p:pic>
      <p:pic>
        <p:nvPicPr>
          <p:cNvPr id="415821" name="Picture 77" descr="s_lr_11219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07163" y="5260975"/>
            <a:ext cx="1565275" cy="976313"/>
          </a:xfrm>
          <a:prstGeom prst="rect">
            <a:avLst/>
          </a:prstGeom>
          <a:noFill/>
        </p:spPr>
      </p:pic>
      <p:pic>
        <p:nvPicPr>
          <p:cNvPr id="415822" name="Picture 78" descr="s_lr_1122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43263" y="5284788"/>
            <a:ext cx="1068387" cy="966787"/>
          </a:xfrm>
          <a:prstGeom prst="rect">
            <a:avLst/>
          </a:prstGeom>
          <a:noFill/>
        </p:spPr>
      </p:pic>
      <p:pic>
        <p:nvPicPr>
          <p:cNvPr id="415823" name="Picture 79" descr="s_lr_11653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3088" y="5280025"/>
            <a:ext cx="1724025" cy="960438"/>
          </a:xfrm>
          <a:prstGeom prst="rect">
            <a:avLst/>
          </a:prstGeom>
          <a:noFill/>
        </p:spPr>
      </p:pic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2051050" y="4164013"/>
            <a:ext cx="6870700" cy="1228725"/>
            <a:chOff x="1292" y="2623"/>
            <a:chExt cx="4328" cy="774"/>
          </a:xfrm>
        </p:grpSpPr>
        <p:sp>
          <p:nvSpPr>
            <p:cNvPr id="415825" name="Rectangle 81"/>
            <p:cNvSpPr>
              <a:spLocks noChangeArrowheads="1"/>
            </p:cNvSpPr>
            <p:nvPr/>
          </p:nvSpPr>
          <p:spPr bwMode="auto">
            <a:xfrm>
              <a:off x="1292" y="2733"/>
              <a:ext cx="2592" cy="506"/>
            </a:xfrm>
            <a:prstGeom prst="rect">
              <a:avLst/>
            </a:prstGeom>
            <a:solidFill>
              <a:srgbClr val="D0D7E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 eaLnBrk="1" hangingPunct="1"/>
              <a:endParaRPr lang="de-DE" sz="1400" b="1">
                <a:latin typeface="Arial" pitchFamily="34" charset="0"/>
              </a:endParaRPr>
            </a:p>
          </p:txBody>
        </p:sp>
        <p:sp>
          <p:nvSpPr>
            <p:cNvPr id="415826" name="Rectangle 82"/>
            <p:cNvSpPr>
              <a:spLocks noChangeArrowheads="1"/>
            </p:cNvSpPr>
            <p:nvPr/>
          </p:nvSpPr>
          <p:spPr bwMode="auto">
            <a:xfrm>
              <a:off x="4100" y="2733"/>
              <a:ext cx="1520" cy="506"/>
            </a:xfrm>
            <a:prstGeom prst="rect">
              <a:avLst/>
            </a:prstGeom>
            <a:solidFill>
              <a:srgbClr val="D0D7E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 eaLnBrk="1" hangingPunct="1"/>
              <a:endParaRPr lang="de-DE" sz="1400" b="1">
                <a:latin typeface="Arial" pitchFamily="34" charset="0"/>
              </a:endParaRPr>
            </a:p>
          </p:txBody>
        </p:sp>
        <p:sp>
          <p:nvSpPr>
            <p:cNvPr id="415827" name="Line 83"/>
            <p:cNvSpPr>
              <a:spLocks noChangeShapeType="1"/>
            </p:cNvSpPr>
            <p:nvPr/>
          </p:nvSpPr>
          <p:spPr bwMode="auto">
            <a:xfrm>
              <a:off x="2812" y="2657"/>
              <a:ext cx="8" cy="717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28" name="Line 84"/>
            <p:cNvSpPr>
              <a:spLocks noChangeShapeType="1"/>
            </p:cNvSpPr>
            <p:nvPr/>
          </p:nvSpPr>
          <p:spPr bwMode="auto">
            <a:xfrm flipH="1" flipV="1">
              <a:off x="1897" y="2623"/>
              <a:ext cx="0" cy="77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29" name="Line 85"/>
            <p:cNvSpPr>
              <a:spLocks noChangeShapeType="1"/>
            </p:cNvSpPr>
            <p:nvPr/>
          </p:nvSpPr>
          <p:spPr bwMode="auto">
            <a:xfrm flipH="1" flipV="1">
              <a:off x="4858" y="2657"/>
              <a:ext cx="8" cy="6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30" name="Line 86"/>
            <p:cNvSpPr>
              <a:spLocks noChangeShapeType="1"/>
            </p:cNvSpPr>
            <p:nvPr/>
          </p:nvSpPr>
          <p:spPr bwMode="auto">
            <a:xfrm>
              <a:off x="3676" y="2633"/>
              <a:ext cx="8" cy="717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31" name="Rectangle 87"/>
            <p:cNvSpPr>
              <a:spLocks noChangeArrowheads="1"/>
            </p:cNvSpPr>
            <p:nvPr/>
          </p:nvSpPr>
          <p:spPr bwMode="auto">
            <a:xfrm>
              <a:off x="1539" y="2834"/>
              <a:ext cx="3829" cy="29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sz="2000" b="1">
                  <a:latin typeface="Arial" pitchFamily="34" charset="0"/>
                </a:rPr>
                <a:t>Particle Sensor Network</a:t>
              </a:r>
            </a:p>
          </p:txBody>
        </p:sp>
      </p:grpSp>
      <p:sp>
        <p:nvSpPr>
          <p:cNvPr id="415834" name="Line 90"/>
          <p:cNvSpPr>
            <a:spLocks noChangeShapeType="1"/>
          </p:cNvSpPr>
          <p:nvPr/>
        </p:nvSpPr>
        <p:spPr bwMode="auto">
          <a:xfrm>
            <a:off x="1981200" y="4267200"/>
            <a:ext cx="70104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en-US" dirty="0"/>
          </a:p>
        </p:txBody>
      </p:sp>
      <p:sp>
        <p:nvSpPr>
          <p:cNvPr id="415835" name="Text Box 91"/>
          <p:cNvSpPr txBox="1">
            <a:spLocks noChangeArrowheads="1"/>
          </p:cNvSpPr>
          <p:nvPr/>
        </p:nvSpPr>
        <p:spPr bwMode="auto">
          <a:xfrm>
            <a:off x="381000" y="4114800"/>
            <a:ext cx="1371600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solidFill>
                  <a:srgbClr val="FF6600"/>
                </a:solidFill>
                <a:latin typeface="Arial Black" pitchFamily="34" charset="0"/>
              </a:rPr>
              <a:t>P2P Net</a:t>
            </a:r>
            <a:endParaRPr lang="en-US" sz="1600" b="1" dirty="0">
              <a:solidFill>
                <a:srgbClr val="FF6600"/>
              </a:solidFill>
              <a:latin typeface="Arial" pitchFamily="34" charset="0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394" y="2551814"/>
            <a:ext cx="668942" cy="3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595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Collaboration</a:t>
            </a:r>
            <a:endParaRPr lang="en-US" dirty="0"/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 smtClean="0"/>
              <a:t>… Using the Particle-Computer Platform</a:t>
            </a:r>
          </a:p>
          <a:p>
            <a:r>
              <a:rPr lang="en-US" sz="2400" b="0" dirty="0" smtClean="0"/>
              <a:t>The Particle-Computer Platform has its roots in the EU Smart-Its project (ETH Z., U. Lancaster, Play, VTT, </a:t>
            </a:r>
            <a:r>
              <a:rPr lang="en-US" sz="2400" b="0" dirty="0" err="1" smtClean="0"/>
              <a:t>U.Karlsruhe</a:t>
            </a:r>
            <a:r>
              <a:rPr lang="en-US" sz="2400" b="0" dirty="0" smtClean="0"/>
              <a:t>)</a:t>
            </a:r>
          </a:p>
          <a:p>
            <a:r>
              <a:rPr lang="en-US" sz="2400" b="0" dirty="0" smtClean="0"/>
              <a:t>Devices and Applications (e.g. IKEA proactive furnish assembly)</a:t>
            </a:r>
          </a:p>
          <a:p>
            <a:endParaRPr lang="en-US" sz="2400" b="0" dirty="0"/>
          </a:p>
        </p:txBody>
      </p:sp>
      <p:pic>
        <p:nvPicPr>
          <p:cNvPr id="906244" name="Picture 4" descr="logo_quadrat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126" y="3166270"/>
            <a:ext cx="3657600" cy="1096963"/>
          </a:xfrm>
          <a:prstGeom prst="rect">
            <a:avLst/>
          </a:prstGeom>
          <a:noFill/>
        </p:spPr>
      </p:pic>
      <p:pic>
        <p:nvPicPr>
          <p:cNvPr id="906245" name="Picture 5" descr="smartits_dc_logo2.jpg                                          00039249Macintosh HD                   87E6300F: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0440" y="3371850"/>
            <a:ext cx="3568700" cy="571500"/>
          </a:xfrm>
          <a:prstGeom prst="rect">
            <a:avLst/>
          </a:prstGeom>
          <a:noFill/>
        </p:spPr>
      </p:pic>
      <p:pic>
        <p:nvPicPr>
          <p:cNvPr id="906246" name="Picture 6" descr="C:\Documents and Settings\schiele\Desktop\mypapers\ubicomp02\paper_before_submission\photos\two_accel.jp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8200" y="4876800"/>
            <a:ext cx="1498600" cy="1365250"/>
          </a:xfrm>
          <a:prstGeom prst="rect">
            <a:avLst/>
          </a:prstGeom>
          <a:noFill/>
        </p:spPr>
      </p:pic>
      <p:pic>
        <p:nvPicPr>
          <p:cNvPr id="906247" name="Picture 7" descr="C:\Documents and Settings\schiele\Desktop\mypapers\ubicomp02\paper_before_submission\photos\screwdriver.jpg"/>
          <p:cNvPicPr>
            <a:picLocks noChangeAspect="1" noChangeArrowheads="1"/>
          </p:cNvPicPr>
          <p:nvPr/>
        </p:nvPicPr>
        <p:blipFill>
          <a:blip r:embed="rId6" cstate="email">
            <a:lum bright="14000" contrast="-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91000" y="4876800"/>
            <a:ext cx="1524000" cy="137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6248" name="Picture 8" descr="C:\Documents and Settings\schiele\Desktop\mypapers\ubicomp02\paper_before_submission\photos\join_screw_force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11760" y="4879273"/>
            <a:ext cx="1674813" cy="1381125"/>
          </a:xfrm>
          <a:prstGeom prst="rect">
            <a:avLst/>
          </a:prstGeom>
          <a:noFill/>
        </p:spPr>
      </p:pic>
      <p:pic>
        <p:nvPicPr>
          <p:cNvPr id="906249" name="Picture 9" descr="C:\Documents and Settings\schiele\Desktop\mypapers\ubicomp02\paper_before_submission\plots\force.jpg"/>
          <p:cNvPicPr>
            <a:picLocks noChangeAspect="1" noChangeArrowheads="1"/>
          </p:cNvPicPr>
          <p:nvPr/>
        </p:nvPicPr>
        <p:blipFill>
          <a:blip r:embed="rId8" cstate="email">
            <a:lum bright="-20000" contras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5" y="4648200"/>
            <a:ext cx="3025775" cy="2270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79810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CSS 16</a:t>
            </a:r>
            <a:endParaRPr lang="en-US" dirty="0"/>
          </a:p>
        </p:txBody>
      </p:sp>
      <p:pic>
        <p:nvPicPr>
          <p:cNvPr id="115714" name="Picture 2" descr="C:\michael\pics\work\media\geo2010\DSC_7155.JPG"/>
          <p:cNvPicPr>
            <a:picLocks noChangeAspect="1" noChangeArrowheads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67932" y="0"/>
            <a:ext cx="10325528" cy="685800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-641445" y="5217459"/>
            <a:ext cx="10358651" cy="144655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9682"/>
                </a:solidFill>
                <a:latin typeface="DINMittelschrift" pitchFamily="34" charset="0"/>
              </a:rPr>
              <a:t>  </a:t>
            </a:r>
            <a:r>
              <a:rPr lang="en-US" sz="4400" dirty="0" smtClean="0">
                <a:solidFill>
                  <a:srgbClr val="C00000"/>
                </a:solidFill>
                <a:latin typeface="DINMittelschrift" pitchFamily="34" charset="0"/>
              </a:rPr>
              <a:t>Mobile Interaction: </a:t>
            </a:r>
          </a:p>
          <a:p>
            <a:r>
              <a:rPr lang="en-US" sz="4400" dirty="0" smtClean="0">
                <a:solidFill>
                  <a:srgbClr val="C00000"/>
                </a:solidFill>
                <a:latin typeface="DINMittelschrift" pitchFamily="34" charset="0"/>
              </a:rPr>
              <a:t>  Driving Factor for Context Awareness</a:t>
            </a:r>
            <a:endParaRPr lang="en-US" sz="3600" dirty="0" smtClean="0">
              <a:solidFill>
                <a:srgbClr val="C00000"/>
              </a:solidFill>
              <a:latin typeface="DINMittelschrift" pitchFamily="34" charset="0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bg2">
                    <a:lumMod val="50000"/>
                  </a:schemeClr>
                </a:solidFill>
                <a:latin typeface="Verdana" pitchFamily="34" charset="0"/>
              </a:rPr>
              <a:t>teco.kit.edu</a:t>
            </a:r>
            <a:endParaRPr lang="en-US" sz="1400" dirty="0">
              <a:solidFill>
                <a:schemeClr val="bg2">
                  <a:lumMod val="50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547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2" name="Picture 4" descr="U:\zimmer\office\Ladenburg\bilder\2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2218" y="914400"/>
            <a:ext cx="8454429" cy="5163143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>
          <a:xfrm>
            <a:off x="26842" y="6077543"/>
            <a:ext cx="9144000" cy="76944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err="1" smtClean="0">
                <a:solidFill>
                  <a:srgbClr val="009682"/>
                </a:solidFill>
                <a:latin typeface="DINMittelschrift" pitchFamily="34" charset="0"/>
              </a:rPr>
              <a:t>MemoClip</a:t>
            </a:r>
            <a:endParaRPr lang="en-US" sz="4400" dirty="0" smtClean="0">
              <a:solidFill>
                <a:srgbClr val="009682"/>
              </a:solidFill>
              <a:latin typeface="DINMittel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66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Activity Recognition for Mobile Phones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13" y="1084263"/>
            <a:ext cx="6148387" cy="518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3" name="Picture 1" descr="C:\michael\vortrag\bs\bilder\IphoneLocal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742" y="1079501"/>
            <a:ext cx="2843071" cy="5156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7745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00000"/>
                </a:solidFill>
              </a:rPr>
              <a:t>Self-Awareness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Activity Reasoning in Context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8913" y="1084263"/>
            <a:ext cx="6148387" cy="5187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0113" name="Picture 1" descr="C:\michael\vortrag\bs\bilder\IphoneLocale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24742" y="1079501"/>
            <a:ext cx="2843071" cy="515620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00051" y="3051544"/>
            <a:ext cx="4612028" cy="3100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836" y="1124203"/>
            <a:ext cx="4936342" cy="1836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7720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82069" y="319727"/>
            <a:ext cx="6282756" cy="561975"/>
          </a:xfrm>
        </p:spPr>
        <p:txBody>
          <a:bodyPr/>
          <a:lstStyle/>
          <a:p>
            <a:r>
              <a:rPr lang="en-US" sz="2800" dirty="0" smtClean="0">
                <a:solidFill>
                  <a:srgbClr val="009682"/>
                </a:solidFill>
                <a:latin typeface="Frutiger LT Std 45 Light" pitchFamily="34" charset="0"/>
              </a:rPr>
              <a:t>Activity Recognition Using RF Signals</a:t>
            </a:r>
            <a:endParaRPr lang="en-US" sz="2800" dirty="0">
              <a:solidFill>
                <a:srgbClr val="009682"/>
              </a:solidFill>
              <a:latin typeface="Frutiger LT Std 45 Light" pitchFamily="34" charset="0"/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1701800" y="6445250"/>
            <a:ext cx="4248150" cy="360363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CSS 16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5719" y="1158873"/>
            <a:ext cx="6656128" cy="502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40805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" descr="japansh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-412367"/>
            <a:ext cx="9359154" cy="8449570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>
          <a:xfrm>
            <a:off x="0" y="5500702"/>
            <a:ext cx="9144000" cy="76944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9682"/>
                </a:solidFill>
                <a:latin typeface="DINMittelschrift" pitchFamily="34" charset="0"/>
              </a:rPr>
              <a:t>Retail store applications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Verdana" pitchFamily="34" charset="0"/>
              </a:rPr>
              <a:t>teco.kit.edu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85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Definition </a:t>
            </a:r>
            <a:r>
              <a:rPr lang="en-US" dirty="0" smtClean="0"/>
              <a:t>by </a:t>
            </a:r>
            <a:r>
              <a:rPr lang="en-US" dirty="0" err="1" smtClean="0"/>
              <a:t>Schilit</a:t>
            </a:r>
            <a:r>
              <a:rPr lang="en-US" dirty="0" smtClean="0"/>
              <a:t> et al., 1994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One challenge of mobile distributed computing is to </a:t>
            </a:r>
            <a:r>
              <a:rPr lang="en-US" sz="2400" dirty="0" smtClean="0">
                <a:solidFill>
                  <a:srgbClr val="C00000"/>
                </a:solidFill>
              </a:rPr>
              <a:t>exploit the changing environment </a:t>
            </a:r>
            <a:r>
              <a:rPr lang="en-US" sz="2400" dirty="0" smtClean="0"/>
              <a:t>with a new class of applications that are aware of the context in which they are in. 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Such context-aware systems </a:t>
            </a:r>
            <a:r>
              <a:rPr lang="en-US" sz="2400" dirty="0" smtClean="0">
                <a:solidFill>
                  <a:srgbClr val="C00000"/>
                </a:solidFill>
              </a:rPr>
              <a:t>adapts</a:t>
            </a:r>
            <a:r>
              <a:rPr lang="en-US" sz="2400" dirty="0" smtClean="0"/>
              <a:t> according to the location of use, the collection of nearby </a:t>
            </a:r>
            <a:r>
              <a:rPr lang="en-US" sz="2400" dirty="0" smtClean="0">
                <a:solidFill>
                  <a:srgbClr val="C00000"/>
                </a:solidFill>
              </a:rPr>
              <a:t>people, hosts, and accessible devices</a:t>
            </a:r>
            <a:r>
              <a:rPr lang="en-US" sz="2400" dirty="0" smtClean="0"/>
              <a:t>, as well as to </a:t>
            </a:r>
            <a:r>
              <a:rPr lang="en-US" sz="2400" dirty="0" smtClean="0">
                <a:solidFill>
                  <a:srgbClr val="C00000"/>
                </a:solidFill>
              </a:rPr>
              <a:t>changes</a:t>
            </a:r>
            <a:r>
              <a:rPr lang="en-US" sz="2400" dirty="0" smtClean="0"/>
              <a:t> to such things over time. </a:t>
            </a:r>
          </a:p>
          <a:p>
            <a:endParaRPr lang="en-US" sz="2400" dirty="0" smtClean="0"/>
          </a:p>
          <a:p>
            <a:r>
              <a:rPr lang="en-US" sz="2400" dirty="0" smtClean="0"/>
              <a:t>A system with these capabilities can examine the computing environment and </a:t>
            </a:r>
            <a:r>
              <a:rPr lang="en-US" sz="2400" dirty="0" smtClean="0">
                <a:solidFill>
                  <a:srgbClr val="C00000"/>
                </a:solidFill>
              </a:rPr>
              <a:t>react to changes to the environment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915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9682" y="1438973"/>
            <a:ext cx="9144000" cy="568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feld 4"/>
          <p:cNvSpPr txBox="1"/>
          <p:nvPr/>
        </p:nvSpPr>
        <p:spPr>
          <a:xfrm>
            <a:off x="-35903" y="0"/>
            <a:ext cx="9144000" cy="1446550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rgbClr val="009682"/>
                </a:solidFill>
                <a:latin typeface="DINMittelschrift" pitchFamily="34" charset="0"/>
              </a:rPr>
              <a:t>Civil Security: Supporting Firefighters with Context</a:t>
            </a:r>
            <a:endParaRPr lang="en-US" sz="4400" dirty="0">
              <a:solidFill>
                <a:srgbClr val="009682"/>
              </a:solidFill>
              <a:latin typeface="DINMittelschrift" pitchFamily="34" charset="0"/>
            </a:endParaRPr>
          </a:p>
        </p:txBody>
      </p:sp>
      <p:pic>
        <p:nvPicPr>
          <p:cNvPr id="3074" name="Picture 2" descr="C:\Users\riedel\AppData\Local\Temp\SAM_6023.JP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148" y="4014787"/>
            <a:ext cx="3561348" cy="26710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500655"/>
            <a:ext cx="3491208" cy="202957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0370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michael\pics\work\media\geo2010\cobis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147776" y="-754911"/>
            <a:ext cx="10558352" cy="8008228"/>
          </a:xfrm>
          <a:prstGeom prst="rect">
            <a:avLst/>
          </a:prstGeom>
          <a:noFill/>
        </p:spPr>
      </p:pic>
      <p:sp>
        <p:nvSpPr>
          <p:cNvPr id="2" name="Rechteck 1"/>
          <p:cNvSpPr/>
          <p:nvPr/>
        </p:nvSpPr>
        <p:spPr>
          <a:xfrm>
            <a:off x="4965405" y="-382772"/>
            <a:ext cx="4284921" cy="7325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feld 2"/>
          <p:cNvSpPr txBox="1"/>
          <p:nvPr/>
        </p:nvSpPr>
        <p:spPr>
          <a:xfrm>
            <a:off x="-554892" y="0"/>
            <a:ext cx="6119810" cy="830997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  <a:latin typeface="DINMittelschrift" pitchFamily="34" charset="0"/>
              </a:rPr>
              <a:t>       Internet of Things and Services:</a:t>
            </a:r>
            <a:br>
              <a:rPr lang="en-GB" sz="2400" dirty="0" smtClean="0">
                <a:solidFill>
                  <a:srgbClr val="C00000"/>
                </a:solidFill>
                <a:latin typeface="DINMittelschrift" pitchFamily="34" charset="0"/>
              </a:rPr>
            </a:br>
            <a:r>
              <a:rPr lang="en-GB" sz="2400" dirty="0" smtClean="0">
                <a:solidFill>
                  <a:srgbClr val="C00000"/>
                </a:solidFill>
                <a:latin typeface="DINMittelschrift" pitchFamily="34" charset="0"/>
              </a:rPr>
              <a:t>       Dangerous Goods Logistics </a:t>
            </a:r>
            <a:endParaRPr lang="en-GB" sz="3200" dirty="0" smtClean="0">
              <a:solidFill>
                <a:srgbClr val="C00000"/>
              </a:solidFill>
              <a:latin typeface="DINMittelschrift" pitchFamily="34" charset="0"/>
            </a:endParaRPr>
          </a:p>
        </p:txBody>
      </p:sp>
      <p:pic>
        <p:nvPicPr>
          <p:cNvPr id="113665" name="Picture 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33809" y="118563"/>
            <a:ext cx="1332931" cy="1749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92275" y="180415"/>
            <a:ext cx="1725990" cy="868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michael\kit\aussenwirkung\teco_logo.jp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09158" y="1308796"/>
            <a:ext cx="1332931" cy="340237"/>
          </a:xfrm>
          <a:prstGeom prst="rect">
            <a:avLst/>
          </a:prstGeom>
          <a:noFill/>
        </p:spPr>
      </p:pic>
      <p:grpSp>
        <p:nvGrpSpPr>
          <p:cNvPr id="4" name="Gruppieren 3"/>
          <p:cNvGrpSpPr/>
          <p:nvPr/>
        </p:nvGrpSpPr>
        <p:grpSpPr>
          <a:xfrm>
            <a:off x="5397796" y="2090738"/>
            <a:ext cx="3640138" cy="2590800"/>
            <a:chOff x="5334000" y="3733800"/>
            <a:chExt cx="3640138" cy="2590800"/>
          </a:xfrm>
        </p:grpSpPr>
        <p:graphicFrame>
          <p:nvGraphicFramePr>
            <p:cNvPr id="8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8153400" y="3733800"/>
            <a:ext cx="820738" cy="1046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Visio" r:id="rId8" imgW="821160" imgH="1045440" progId="Visio.Drawing.11">
                    <p:embed/>
                  </p:oleObj>
                </mc:Choice>
                <mc:Fallback>
                  <p:oleObj name="Visio" r:id="rId8" imgW="821160" imgH="104544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53400" y="3733800"/>
                          <a:ext cx="820738" cy="1046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5"/>
            <p:cNvGraphicFramePr>
              <a:graphicFrameLocks noChangeAspect="1"/>
            </p:cNvGraphicFramePr>
            <p:nvPr>
              <p:extLst/>
            </p:nvPr>
          </p:nvGraphicFramePr>
          <p:xfrm>
            <a:off x="6172200" y="5410200"/>
            <a:ext cx="760413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Visio" r:id="rId10" imgW="540000" imgH="648720" progId="Visio.Drawing.11">
                    <p:embed/>
                  </p:oleObj>
                </mc:Choice>
                <mc:Fallback>
                  <p:oleObj name="Visio" r:id="rId10" imgW="540000" imgH="64872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72200" y="5410200"/>
                          <a:ext cx="760413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0" name="Picture 6" descr="particle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450" y="5105400"/>
              <a:ext cx="3619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1" name="Object 7"/>
            <p:cNvGraphicFramePr>
              <a:graphicFrameLocks noChangeAspect="1"/>
            </p:cNvGraphicFramePr>
            <p:nvPr>
              <p:extLst/>
            </p:nvPr>
          </p:nvGraphicFramePr>
          <p:xfrm>
            <a:off x="5334000" y="5410200"/>
            <a:ext cx="760413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0" name="Visio" r:id="rId13" imgW="540000" imgH="648720" progId="Visio.Drawing.11">
                    <p:embed/>
                  </p:oleObj>
                </mc:Choice>
                <mc:Fallback>
                  <p:oleObj name="Visio" r:id="rId13" imgW="540000" imgH="64872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334000" y="5410200"/>
                          <a:ext cx="760413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8" descr="particle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250" y="5105400"/>
              <a:ext cx="3619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3" name="Object 9"/>
            <p:cNvGraphicFramePr>
              <a:graphicFrameLocks noChangeAspect="1"/>
            </p:cNvGraphicFramePr>
            <p:nvPr>
              <p:extLst/>
            </p:nvPr>
          </p:nvGraphicFramePr>
          <p:xfrm>
            <a:off x="7924800" y="5410200"/>
            <a:ext cx="760413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1" name="Visio" r:id="rId14" imgW="540000" imgH="648720" progId="Visio.Drawing.11">
                    <p:embed/>
                  </p:oleObj>
                </mc:Choice>
                <mc:Fallback>
                  <p:oleObj name="Visio" r:id="rId14" imgW="540000" imgH="64872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24800" y="5410200"/>
                          <a:ext cx="760413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4" name="Picture 10" descr="particle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01050" y="5105400"/>
              <a:ext cx="3619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15" name="Object 11"/>
            <p:cNvGraphicFramePr>
              <a:graphicFrameLocks noChangeAspect="1"/>
            </p:cNvGraphicFramePr>
            <p:nvPr>
              <p:extLst/>
            </p:nvPr>
          </p:nvGraphicFramePr>
          <p:xfrm>
            <a:off x="7086600" y="5410200"/>
            <a:ext cx="760413" cy="914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2" name="Visio" r:id="rId15" imgW="540000" imgH="648720" progId="Visio.Drawing.11">
                    <p:embed/>
                  </p:oleObj>
                </mc:Choice>
                <mc:Fallback>
                  <p:oleObj name="Visio" r:id="rId15" imgW="540000" imgH="648720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086600" y="5410200"/>
                          <a:ext cx="760413" cy="914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6" name="Picture 12" descr="particle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2850" y="5105400"/>
              <a:ext cx="361950" cy="654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AutoShape 13"/>
            <p:cNvCxnSpPr>
              <a:cxnSpLocks noChangeShapeType="1"/>
              <a:endCxn id="12" idx="0"/>
            </p:cNvCxnSpPr>
            <p:nvPr/>
          </p:nvCxnSpPr>
          <p:spPr bwMode="auto">
            <a:xfrm rot="10800000" flipV="1">
              <a:off x="5991225" y="4257675"/>
              <a:ext cx="2162175" cy="8477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4"/>
            <p:cNvCxnSpPr>
              <a:cxnSpLocks noChangeShapeType="1"/>
              <a:endCxn id="10" idx="0"/>
            </p:cNvCxnSpPr>
            <p:nvPr/>
          </p:nvCxnSpPr>
          <p:spPr bwMode="auto">
            <a:xfrm rot="10800000" flipV="1">
              <a:off x="6829425" y="4257675"/>
              <a:ext cx="1323975" cy="8477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5"/>
            <p:cNvCxnSpPr>
              <a:cxnSpLocks noChangeShapeType="1"/>
              <a:endCxn id="16" idx="0"/>
            </p:cNvCxnSpPr>
            <p:nvPr/>
          </p:nvCxnSpPr>
          <p:spPr bwMode="auto">
            <a:xfrm rot="10800000" flipV="1">
              <a:off x="7743825" y="4257675"/>
              <a:ext cx="409575" cy="847725"/>
            </a:xfrm>
            <a:prstGeom prst="bentConnector2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AutoShape 16"/>
            <p:cNvCxnSpPr>
              <a:cxnSpLocks noChangeShapeType="1"/>
              <a:endCxn id="14" idx="0"/>
            </p:cNvCxnSpPr>
            <p:nvPr/>
          </p:nvCxnSpPr>
          <p:spPr bwMode="auto">
            <a:xfrm rot="10800000" flipH="1" flipV="1">
              <a:off x="8153400" y="4257675"/>
              <a:ext cx="428625" cy="847725"/>
            </a:xfrm>
            <a:prstGeom prst="bentConnector4">
              <a:avLst>
                <a:gd name="adj1" fmla="val 1477"/>
                <a:gd name="adj2" fmla="val 80898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5886450" y="3733800"/>
              <a:ext cx="1778349" cy="5254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E5E5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r>
                <a:rPr lang="en-GB" altLang="de-DE" sz="1400" dirty="0" smtClean="0">
                  <a:latin typeface="Verdana" pitchFamily="34" charset="0"/>
                </a:rPr>
                <a:t>ERP System for </a:t>
              </a:r>
              <a:br>
                <a:rPr lang="en-GB" altLang="de-DE" sz="1400" dirty="0" smtClean="0">
                  <a:latin typeface="Verdana" pitchFamily="34" charset="0"/>
                </a:rPr>
              </a:br>
              <a:r>
                <a:rPr lang="en-GB" altLang="de-DE" sz="1400" dirty="0" smtClean="0">
                  <a:latin typeface="Verdana" pitchFamily="34" charset="0"/>
                </a:rPr>
                <a:t>Dangerous Goods</a:t>
              </a:r>
              <a:endParaRPr lang="en-GB" altLang="de-DE" sz="1400" dirty="0">
                <a:latin typeface="Verdana" pitchFamily="34" charset="0"/>
              </a:endParaRPr>
            </a:p>
          </p:txBody>
        </p:sp>
      </p:grpSp>
      <p:grpSp>
        <p:nvGrpSpPr>
          <p:cNvPr id="25" name="Gruppieren 24"/>
          <p:cNvGrpSpPr/>
          <p:nvPr/>
        </p:nvGrpSpPr>
        <p:grpSpPr>
          <a:xfrm>
            <a:off x="5208883" y="5117910"/>
            <a:ext cx="3436938" cy="1623133"/>
            <a:chOff x="5208883" y="4774019"/>
            <a:chExt cx="3730625" cy="1967024"/>
          </a:xfrm>
        </p:grpSpPr>
        <p:graphicFrame>
          <p:nvGraphicFramePr>
            <p:cNvPr id="22" name="Objekt 21"/>
            <p:cNvGraphicFramePr>
              <a:graphicFrameLocks noChangeAspect="1"/>
            </p:cNvGraphicFramePr>
            <p:nvPr>
              <p:extLst/>
            </p:nvPr>
          </p:nvGraphicFramePr>
          <p:xfrm>
            <a:off x="5208883" y="5550418"/>
            <a:ext cx="3730625" cy="1190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3" name="Visio" r:id="rId16" imgW="4188100" imgH="1338378" progId="Visio.Drawing.11">
                    <p:embed/>
                  </p:oleObj>
                </mc:Choice>
                <mc:Fallback>
                  <p:oleObj name="Visio" r:id="rId16" imgW="4188100" imgH="1338378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08883" y="5550418"/>
                          <a:ext cx="3730625" cy="1190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kt 22"/>
            <p:cNvGraphicFramePr>
              <a:graphicFrameLocks noChangeAspect="1"/>
            </p:cNvGraphicFramePr>
            <p:nvPr>
              <p:extLst/>
            </p:nvPr>
          </p:nvGraphicFramePr>
          <p:xfrm>
            <a:off x="5794155" y="5231219"/>
            <a:ext cx="246063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4" name="Visio" r:id="rId18" imgW="247277" imgH="722892" progId="Visio.Drawing.11">
                    <p:embed/>
                  </p:oleObj>
                </mc:Choice>
                <mc:Fallback>
                  <p:oleObj name="Visio" r:id="rId18" imgW="247277" imgH="722892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94155" y="5231219"/>
                          <a:ext cx="246063" cy="723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kt 23"/>
            <p:cNvGraphicFramePr>
              <a:graphicFrameLocks noChangeAspect="1"/>
            </p:cNvGraphicFramePr>
            <p:nvPr>
              <p:extLst/>
            </p:nvPr>
          </p:nvGraphicFramePr>
          <p:xfrm>
            <a:off x="5946555" y="4774019"/>
            <a:ext cx="539750" cy="5397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65" name="Visio" r:id="rId20" imgW="539801" imgH="539801" progId="Visio.Drawing.11">
                    <p:embed/>
                  </p:oleObj>
                </mc:Choice>
                <mc:Fallback>
                  <p:oleObj name="Visio" r:id="rId20" imgW="539801" imgH="539801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46555" y="4774019"/>
                          <a:ext cx="539750" cy="5397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E5E5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Pfeil nach unten 25"/>
          <p:cNvSpPr/>
          <p:nvPr/>
        </p:nvSpPr>
        <p:spPr>
          <a:xfrm>
            <a:off x="6775623" y="4790364"/>
            <a:ext cx="654399" cy="45037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29" name="Gerade Verbindung mit Pfeil 28"/>
          <p:cNvCxnSpPr/>
          <p:nvPr/>
        </p:nvCxnSpPr>
        <p:spPr>
          <a:xfrm>
            <a:off x="8217196" y="2616139"/>
            <a:ext cx="126704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2961665" y="5551213"/>
            <a:ext cx="2080266" cy="1384995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800" dirty="0" err="1" smtClean="0">
                <a:solidFill>
                  <a:srgbClr val="C00000"/>
                </a:solidFill>
                <a:latin typeface="DINMittelschrift" pitchFamily="34" charset="0"/>
              </a:rPr>
              <a:t>CoBIs</a:t>
            </a:r>
            <a:r>
              <a:rPr lang="en-GB" sz="2800" dirty="0">
                <a:solidFill>
                  <a:srgbClr val="C00000"/>
                </a:solidFill>
                <a:latin typeface="DINMittelschrift" pitchFamily="34" charset="0"/>
              </a:rPr>
              <a:t> </a:t>
            </a:r>
            <a:r>
              <a:rPr lang="en-GB" sz="2800" dirty="0" smtClean="0">
                <a:solidFill>
                  <a:srgbClr val="C00000"/>
                </a:solidFill>
                <a:latin typeface="DINMittelschrift" pitchFamily="34" charset="0"/>
              </a:rPr>
              <a:t>project 2005-2008</a:t>
            </a:r>
            <a:endParaRPr lang="en-GB" sz="3600" dirty="0" smtClean="0">
              <a:solidFill>
                <a:srgbClr val="C00000"/>
              </a:solidFill>
              <a:latin typeface="DINMittel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246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Text Box 2"/>
          <p:cNvSpPr txBox="1">
            <a:spLocks noChangeArrowheads="1"/>
          </p:cNvSpPr>
          <p:nvPr/>
        </p:nvSpPr>
        <p:spPr bwMode="auto">
          <a:xfrm>
            <a:off x="82550" y="3233738"/>
            <a:ext cx="1801813" cy="6485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 smtClean="0">
                <a:latin typeface="Arial Black" pitchFamily="34" charset="0"/>
              </a:rPr>
              <a:t>Information</a:t>
            </a:r>
          </a:p>
          <a:p>
            <a:pPr algn="ctr" eaLnBrk="1" hangingPunct="1"/>
            <a:r>
              <a:rPr lang="en-US" dirty="0" smtClean="0">
                <a:latin typeface="Arial Black" pitchFamily="34" charset="0"/>
              </a:rPr>
              <a:t>Services</a:t>
            </a:r>
            <a:endParaRPr lang="en-US" sz="1600" dirty="0">
              <a:latin typeface="Arial" pitchFamily="34" charset="0"/>
            </a:endParaRPr>
          </a:p>
        </p:txBody>
      </p:sp>
      <p:pic>
        <p:nvPicPr>
          <p:cNvPr id="415747" name="Picture 3" descr="Nokia 8850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3563" y="430213"/>
            <a:ext cx="409575" cy="908050"/>
          </a:xfrm>
          <a:prstGeom prst="rect">
            <a:avLst/>
          </a:prstGeom>
          <a:noFill/>
        </p:spPr>
      </p:pic>
      <p:sp>
        <p:nvSpPr>
          <p:cNvPr id="415749" name="Rectangle 5"/>
          <p:cNvSpPr>
            <a:spLocks noChangeArrowheads="1"/>
          </p:cNvSpPr>
          <p:nvPr/>
        </p:nvSpPr>
        <p:spPr bwMode="auto">
          <a:xfrm>
            <a:off x="6483350" y="2535238"/>
            <a:ext cx="2432050" cy="1717675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600" b="1">
              <a:latin typeface="Arial" pitchFamily="34" charset="0"/>
            </a:endParaRPr>
          </a:p>
        </p:txBody>
      </p:sp>
      <p:sp>
        <p:nvSpPr>
          <p:cNvPr id="415750" name="Rectangle 6"/>
          <p:cNvSpPr>
            <a:spLocks noChangeArrowheads="1"/>
          </p:cNvSpPr>
          <p:nvPr/>
        </p:nvSpPr>
        <p:spPr bwMode="auto">
          <a:xfrm>
            <a:off x="6588125" y="2827338"/>
            <a:ext cx="2209800" cy="1336675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415751" name="Line 7"/>
          <p:cNvSpPr>
            <a:spLocks noChangeShapeType="1"/>
          </p:cNvSpPr>
          <p:nvPr/>
        </p:nvSpPr>
        <p:spPr bwMode="auto">
          <a:xfrm>
            <a:off x="6892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52" name="Line 8"/>
          <p:cNvSpPr>
            <a:spLocks noChangeShapeType="1"/>
          </p:cNvSpPr>
          <p:nvPr/>
        </p:nvSpPr>
        <p:spPr bwMode="auto">
          <a:xfrm>
            <a:off x="7654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53" name="Line 9"/>
          <p:cNvSpPr>
            <a:spLocks noChangeShapeType="1"/>
          </p:cNvSpPr>
          <p:nvPr/>
        </p:nvSpPr>
        <p:spPr bwMode="auto">
          <a:xfrm>
            <a:off x="84169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54" name="Rectangle 10"/>
          <p:cNvSpPr>
            <a:spLocks noChangeArrowheads="1"/>
          </p:cNvSpPr>
          <p:nvPr/>
        </p:nvSpPr>
        <p:spPr bwMode="auto">
          <a:xfrm>
            <a:off x="7426325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>
                <a:latin typeface="Arial" pitchFamily="34" charset="0"/>
              </a:rPr>
              <a:t>CRM</a:t>
            </a:r>
          </a:p>
        </p:txBody>
      </p:sp>
      <p:sp>
        <p:nvSpPr>
          <p:cNvPr id="415755" name="Rectangle 11"/>
          <p:cNvSpPr>
            <a:spLocks noChangeArrowheads="1"/>
          </p:cNvSpPr>
          <p:nvPr/>
        </p:nvSpPr>
        <p:spPr bwMode="auto">
          <a:xfrm>
            <a:off x="8188325" y="3576638"/>
            <a:ext cx="547688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>
                <a:latin typeface="Arial" pitchFamily="34" charset="0"/>
                <a:cs typeface="Arial" pitchFamily="34" charset="0"/>
              </a:rPr>
              <a:t>PLM</a:t>
            </a:r>
          </a:p>
        </p:txBody>
      </p:sp>
      <p:sp>
        <p:nvSpPr>
          <p:cNvPr id="415756" name="Rectangle 12"/>
          <p:cNvSpPr>
            <a:spLocks noChangeArrowheads="1"/>
          </p:cNvSpPr>
          <p:nvPr/>
        </p:nvSpPr>
        <p:spPr bwMode="auto">
          <a:xfrm flipH="1">
            <a:off x="6664325" y="3576638"/>
            <a:ext cx="549275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>
                <a:latin typeface="Arial" pitchFamily="34" charset="0"/>
                <a:cs typeface="Arial" pitchFamily="34" charset="0"/>
              </a:rPr>
              <a:t>SRM</a:t>
            </a:r>
          </a:p>
        </p:txBody>
      </p:sp>
      <p:sp>
        <p:nvSpPr>
          <p:cNvPr id="415757" name="AutoShape 13"/>
          <p:cNvSpPr>
            <a:spLocks noChangeArrowheads="1"/>
          </p:cNvSpPr>
          <p:nvPr/>
        </p:nvSpPr>
        <p:spPr bwMode="auto">
          <a:xfrm>
            <a:off x="6597650" y="2995613"/>
            <a:ext cx="2200275" cy="449262"/>
          </a:xfrm>
          <a:prstGeom prst="chevron">
            <a:avLst>
              <a:gd name="adj" fmla="val 56004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de-DE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8" name="AutoShape 14"/>
          <p:cNvSpPr>
            <a:spLocks noChangeArrowheads="1"/>
          </p:cNvSpPr>
          <p:nvPr/>
        </p:nvSpPr>
        <p:spPr bwMode="auto">
          <a:xfrm>
            <a:off x="7413625" y="2995613"/>
            <a:ext cx="376238" cy="449262"/>
          </a:xfrm>
          <a:prstGeom prst="chevron">
            <a:avLst>
              <a:gd name="adj" fmla="val 59069"/>
            </a:avLst>
          </a:prstGeom>
          <a:solidFill>
            <a:schemeClr val="hlink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de-DE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59" name="AutoShape 15"/>
          <p:cNvSpPr>
            <a:spLocks noChangeArrowheads="1"/>
          </p:cNvSpPr>
          <p:nvPr/>
        </p:nvSpPr>
        <p:spPr bwMode="auto">
          <a:xfrm>
            <a:off x="7804150" y="2995613"/>
            <a:ext cx="376238" cy="449262"/>
          </a:xfrm>
          <a:prstGeom prst="chevron">
            <a:avLst>
              <a:gd name="adj" fmla="val 59069"/>
            </a:avLst>
          </a:prstGeom>
          <a:solidFill>
            <a:schemeClr val="hlink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de-DE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60" name="Rectangle 16"/>
          <p:cNvSpPr>
            <a:spLocks noChangeArrowheads="1"/>
          </p:cNvSpPr>
          <p:nvPr/>
        </p:nvSpPr>
        <p:spPr bwMode="auto">
          <a:xfrm>
            <a:off x="2063750" y="5230813"/>
            <a:ext cx="4114800" cy="1055687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600" b="1">
              <a:latin typeface="Arial" pitchFamily="34" charset="0"/>
            </a:endParaRPr>
          </a:p>
        </p:txBody>
      </p:sp>
      <p:sp>
        <p:nvSpPr>
          <p:cNvPr id="415761" name="Rectangle 17"/>
          <p:cNvSpPr>
            <a:spLocks noChangeArrowheads="1"/>
          </p:cNvSpPr>
          <p:nvPr/>
        </p:nvSpPr>
        <p:spPr bwMode="auto">
          <a:xfrm>
            <a:off x="6483350" y="5230813"/>
            <a:ext cx="2432050" cy="1055687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600" b="1">
              <a:latin typeface="Arial" pitchFamily="34" charset="0"/>
            </a:endParaRPr>
          </a:p>
        </p:txBody>
      </p:sp>
      <p:sp>
        <p:nvSpPr>
          <p:cNvPr id="415762" name="Text Box 18"/>
          <p:cNvSpPr txBox="1">
            <a:spLocks noChangeArrowheads="1"/>
          </p:cNvSpPr>
          <p:nvPr/>
        </p:nvSpPr>
        <p:spPr bwMode="auto">
          <a:xfrm>
            <a:off x="238125" y="5360988"/>
            <a:ext cx="1541463" cy="92551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 dirty="0">
                <a:latin typeface="Arial Black" pitchFamily="34" charset="0"/>
              </a:rPr>
              <a:t>Physical</a:t>
            </a:r>
            <a:br>
              <a:rPr lang="en-US" sz="1800" dirty="0">
                <a:latin typeface="Arial Black" pitchFamily="34" charset="0"/>
              </a:rPr>
            </a:br>
            <a:r>
              <a:rPr lang="en-US" sz="1800" dirty="0" smtClean="0">
                <a:latin typeface="Arial Black" pitchFamily="34" charset="0"/>
              </a:rPr>
              <a:t>World /</a:t>
            </a:r>
            <a:br>
              <a:rPr lang="en-US" sz="1800" dirty="0" smtClean="0">
                <a:latin typeface="Arial Black" pitchFamily="34" charset="0"/>
              </a:rPr>
            </a:br>
            <a:r>
              <a:rPr lang="en-US" sz="1800" dirty="0" smtClean="0">
                <a:latin typeface="Arial Black" pitchFamily="34" charset="0"/>
              </a:rPr>
              <a:t>Things</a:t>
            </a:r>
            <a:endParaRPr lang="en-US" sz="1800" dirty="0">
              <a:latin typeface="Arial Black" pitchFamily="34" charset="0"/>
            </a:endParaRPr>
          </a:p>
        </p:txBody>
      </p:sp>
      <p:sp>
        <p:nvSpPr>
          <p:cNvPr id="415763" name="Rectangle 19"/>
          <p:cNvSpPr>
            <a:spLocks noChangeArrowheads="1"/>
          </p:cNvSpPr>
          <p:nvPr/>
        </p:nvSpPr>
        <p:spPr bwMode="auto">
          <a:xfrm>
            <a:off x="2063750" y="2535238"/>
            <a:ext cx="4114800" cy="1717675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400" b="1">
              <a:latin typeface="Arial" pitchFamily="34" charset="0"/>
            </a:endParaRPr>
          </a:p>
        </p:txBody>
      </p:sp>
      <p:sp>
        <p:nvSpPr>
          <p:cNvPr id="415764" name="Rectangle 20"/>
          <p:cNvSpPr>
            <a:spLocks noChangeArrowheads="1"/>
          </p:cNvSpPr>
          <p:nvPr/>
        </p:nvSpPr>
        <p:spPr bwMode="auto">
          <a:xfrm>
            <a:off x="2139950" y="2827338"/>
            <a:ext cx="3962400" cy="1336675"/>
          </a:xfrm>
          <a:prstGeom prst="rect">
            <a:avLst/>
          </a:prstGeom>
          <a:solidFill>
            <a:schemeClr val="bg1">
              <a:alpha val="70000"/>
            </a:schemeClr>
          </a:solidFill>
          <a:ln w="19050" algn="ctr">
            <a:noFill/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endParaRPr lang="de-DE"/>
          </a:p>
        </p:txBody>
      </p:sp>
      <p:sp>
        <p:nvSpPr>
          <p:cNvPr id="415765" name="Line 21"/>
          <p:cNvSpPr>
            <a:spLocks noChangeShapeType="1"/>
          </p:cNvSpPr>
          <p:nvPr/>
        </p:nvSpPr>
        <p:spPr bwMode="auto">
          <a:xfrm>
            <a:off x="2501900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66" name="Line 22"/>
          <p:cNvSpPr>
            <a:spLocks noChangeShapeType="1"/>
          </p:cNvSpPr>
          <p:nvPr/>
        </p:nvSpPr>
        <p:spPr bwMode="auto">
          <a:xfrm>
            <a:off x="3287713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67" name="Line 23"/>
          <p:cNvSpPr>
            <a:spLocks noChangeShapeType="1"/>
          </p:cNvSpPr>
          <p:nvPr/>
        </p:nvSpPr>
        <p:spPr bwMode="auto">
          <a:xfrm>
            <a:off x="4073525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68" name="Line 24"/>
          <p:cNvSpPr>
            <a:spLocks noChangeShapeType="1"/>
          </p:cNvSpPr>
          <p:nvPr/>
        </p:nvSpPr>
        <p:spPr bwMode="auto">
          <a:xfrm>
            <a:off x="4859338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69" name="Line 25"/>
          <p:cNvSpPr>
            <a:spLocks noChangeShapeType="1"/>
          </p:cNvSpPr>
          <p:nvPr/>
        </p:nvSpPr>
        <p:spPr bwMode="auto">
          <a:xfrm>
            <a:off x="5645150" y="3267075"/>
            <a:ext cx="0" cy="300038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70" name="Rectangle 26"/>
          <p:cNvSpPr>
            <a:spLocks noChangeArrowheads="1"/>
          </p:cNvSpPr>
          <p:nvPr/>
        </p:nvSpPr>
        <p:spPr bwMode="auto">
          <a:xfrm>
            <a:off x="3014663" y="3576638"/>
            <a:ext cx="547687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>
                <a:latin typeface="Arial" pitchFamily="34" charset="0"/>
              </a:rPr>
              <a:t>SCM</a:t>
            </a:r>
          </a:p>
        </p:txBody>
      </p:sp>
      <p:sp>
        <p:nvSpPr>
          <p:cNvPr id="415771" name="Rectangle 27"/>
          <p:cNvSpPr>
            <a:spLocks noChangeArrowheads="1"/>
          </p:cNvSpPr>
          <p:nvPr/>
        </p:nvSpPr>
        <p:spPr bwMode="auto">
          <a:xfrm flipH="1">
            <a:off x="5416550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 smtClean="0">
                <a:latin typeface="Arial" pitchFamily="34" charset="0"/>
              </a:rPr>
              <a:t>EHM</a:t>
            </a:r>
            <a:endParaRPr lang="en-US" sz="1600" b="1" dirty="0">
              <a:latin typeface="Arial" pitchFamily="34" charset="0"/>
            </a:endParaRPr>
          </a:p>
        </p:txBody>
      </p:sp>
      <p:sp>
        <p:nvSpPr>
          <p:cNvPr id="415772" name="Rectangle 28"/>
          <p:cNvSpPr>
            <a:spLocks noChangeArrowheads="1"/>
          </p:cNvSpPr>
          <p:nvPr/>
        </p:nvSpPr>
        <p:spPr bwMode="auto">
          <a:xfrm flipH="1">
            <a:off x="4616450" y="3576638"/>
            <a:ext cx="547688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>
                <a:latin typeface="Arial" pitchFamily="34" charset="0"/>
              </a:rPr>
              <a:t>PLM</a:t>
            </a:r>
          </a:p>
        </p:txBody>
      </p:sp>
      <p:sp>
        <p:nvSpPr>
          <p:cNvPr id="415773" name="Rectangle 29"/>
          <p:cNvSpPr>
            <a:spLocks noChangeArrowheads="1"/>
          </p:cNvSpPr>
          <p:nvPr/>
        </p:nvSpPr>
        <p:spPr bwMode="auto">
          <a:xfrm flipH="1">
            <a:off x="3824288" y="3576638"/>
            <a:ext cx="549275" cy="422275"/>
          </a:xfrm>
          <a:prstGeom prst="rect">
            <a:avLst/>
          </a:prstGeom>
          <a:solidFill>
            <a:srgbClr val="9EADC4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/>
            <a:r>
              <a:rPr lang="en-US" sz="1600" b="1" dirty="0">
                <a:latin typeface="Arial" pitchFamily="34" charset="0"/>
              </a:rPr>
              <a:t>ERP</a:t>
            </a:r>
          </a:p>
        </p:txBody>
      </p:sp>
      <p:sp>
        <p:nvSpPr>
          <p:cNvPr id="415774" name="AutoShape 30"/>
          <p:cNvSpPr>
            <a:spLocks noChangeArrowheads="1"/>
          </p:cNvSpPr>
          <p:nvPr/>
        </p:nvSpPr>
        <p:spPr bwMode="auto">
          <a:xfrm>
            <a:off x="2216150" y="2995613"/>
            <a:ext cx="1381125" cy="449262"/>
          </a:xfrm>
          <a:prstGeom prst="chevron">
            <a:avLst>
              <a:gd name="adj" fmla="val 47536"/>
            </a:avLst>
          </a:prstGeom>
          <a:solidFill>
            <a:schemeClr val="hlink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60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5" name="AutoShape 31"/>
          <p:cNvSpPr>
            <a:spLocks noChangeArrowheads="1"/>
          </p:cNvSpPr>
          <p:nvPr/>
        </p:nvSpPr>
        <p:spPr bwMode="auto">
          <a:xfrm>
            <a:off x="3430588" y="2995613"/>
            <a:ext cx="1379537" cy="449262"/>
          </a:xfrm>
          <a:prstGeom prst="chevron">
            <a:avLst>
              <a:gd name="adj" fmla="val 47482"/>
            </a:avLst>
          </a:prstGeom>
          <a:solidFill>
            <a:srgbClr val="4F6583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60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6" name="AutoShape 32"/>
          <p:cNvSpPr>
            <a:spLocks noChangeArrowheads="1"/>
          </p:cNvSpPr>
          <p:nvPr/>
        </p:nvSpPr>
        <p:spPr bwMode="auto">
          <a:xfrm>
            <a:off x="4643438" y="2995613"/>
            <a:ext cx="1381125" cy="449262"/>
          </a:xfrm>
          <a:prstGeom prst="chevron">
            <a:avLst>
              <a:gd name="adj" fmla="val 47536"/>
            </a:avLst>
          </a:prstGeom>
          <a:solidFill>
            <a:schemeClr val="hlink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de-DE" sz="1600">
              <a:latin typeface="Arial Black" pitchFamily="34" charset="0"/>
              <a:cs typeface="Arial" pitchFamily="34" charset="0"/>
            </a:endParaRPr>
          </a:p>
        </p:txBody>
      </p:sp>
      <p:sp>
        <p:nvSpPr>
          <p:cNvPr id="415777" name="Rectangle 33"/>
          <p:cNvSpPr>
            <a:spLocks noChangeArrowheads="1"/>
          </p:cNvSpPr>
          <p:nvPr/>
        </p:nvSpPr>
        <p:spPr bwMode="auto">
          <a:xfrm flipH="1">
            <a:off x="2216150" y="3576638"/>
            <a:ext cx="635000" cy="422275"/>
          </a:xfrm>
          <a:prstGeom prst="rect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r>
              <a:rPr lang="en-US" sz="1600" b="1">
                <a:latin typeface="Arial" pitchFamily="34" charset="0"/>
              </a:rPr>
              <a:t>Leg-</a:t>
            </a:r>
            <a:br>
              <a:rPr lang="en-US" sz="1600" b="1">
                <a:latin typeface="Arial" pitchFamily="34" charset="0"/>
              </a:rPr>
            </a:br>
            <a:r>
              <a:rPr lang="en-US" sz="1600" b="1">
                <a:latin typeface="Arial" pitchFamily="34" charset="0"/>
              </a:rPr>
              <a:t>acy</a:t>
            </a:r>
          </a:p>
        </p:txBody>
      </p:sp>
      <p:sp>
        <p:nvSpPr>
          <p:cNvPr id="415778" name="Oval 34"/>
          <p:cNvSpPr>
            <a:spLocks noChangeArrowheads="1"/>
          </p:cNvSpPr>
          <p:nvPr/>
        </p:nvSpPr>
        <p:spPr bwMode="auto">
          <a:xfrm>
            <a:off x="4495800" y="3038475"/>
            <a:ext cx="720725" cy="377825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600" b="1">
                <a:latin typeface="Arial" pitchFamily="34" charset="0"/>
              </a:rPr>
              <a:t>A2A</a:t>
            </a:r>
          </a:p>
        </p:txBody>
      </p:sp>
      <p:sp>
        <p:nvSpPr>
          <p:cNvPr id="415779" name="AutoShape 35"/>
          <p:cNvSpPr>
            <a:spLocks noChangeArrowheads="1"/>
          </p:cNvSpPr>
          <p:nvPr/>
        </p:nvSpPr>
        <p:spPr bwMode="auto">
          <a:xfrm>
            <a:off x="2398713" y="2995613"/>
            <a:ext cx="376237" cy="449262"/>
          </a:xfrm>
          <a:prstGeom prst="chevron">
            <a:avLst>
              <a:gd name="adj" fmla="val 59069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de-DE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80" name="AutoShape 36"/>
          <p:cNvSpPr>
            <a:spLocks noChangeArrowheads="1"/>
          </p:cNvSpPr>
          <p:nvPr/>
        </p:nvSpPr>
        <p:spPr bwMode="auto">
          <a:xfrm>
            <a:off x="5524500" y="2995613"/>
            <a:ext cx="376238" cy="449262"/>
          </a:xfrm>
          <a:prstGeom prst="chevron">
            <a:avLst>
              <a:gd name="adj" fmla="val 59069"/>
            </a:avLst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1" hangingPunct="1">
              <a:lnSpc>
                <a:spcPct val="85000"/>
              </a:lnSpc>
            </a:pPr>
            <a:endParaRPr lang="de-DE" sz="16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415781" name="Rectangle 37"/>
          <p:cNvSpPr>
            <a:spLocks noChangeArrowheads="1"/>
          </p:cNvSpPr>
          <p:nvPr/>
        </p:nvSpPr>
        <p:spPr bwMode="auto">
          <a:xfrm>
            <a:off x="2073275" y="1331913"/>
            <a:ext cx="4114800" cy="1122362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600" b="1">
              <a:latin typeface="Arial" pitchFamily="34" charset="0"/>
            </a:endParaRPr>
          </a:p>
        </p:txBody>
      </p:sp>
      <p:sp>
        <p:nvSpPr>
          <p:cNvPr id="415782" name="Rectangle 38"/>
          <p:cNvSpPr>
            <a:spLocks noChangeArrowheads="1"/>
          </p:cNvSpPr>
          <p:nvPr/>
        </p:nvSpPr>
        <p:spPr bwMode="auto">
          <a:xfrm>
            <a:off x="6492875" y="1331913"/>
            <a:ext cx="2432050" cy="1122362"/>
          </a:xfrm>
          <a:prstGeom prst="rect">
            <a:avLst/>
          </a:prstGeom>
          <a:solidFill>
            <a:srgbClr val="D0D7E2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 eaLnBrk="1" hangingPunct="1"/>
            <a:endParaRPr lang="de-DE" sz="1600" b="1">
              <a:latin typeface="Arial" pitchFamily="34" charset="0"/>
            </a:endParaRPr>
          </a:p>
        </p:txBody>
      </p:sp>
      <p:sp>
        <p:nvSpPr>
          <p:cNvPr id="415783" name="Text Box 39"/>
          <p:cNvSpPr txBox="1">
            <a:spLocks noChangeArrowheads="1"/>
          </p:cNvSpPr>
          <p:nvPr/>
        </p:nvSpPr>
        <p:spPr bwMode="auto">
          <a:xfrm>
            <a:off x="234950" y="1712913"/>
            <a:ext cx="1497013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>
                <a:latin typeface="Arial Black" pitchFamily="34" charset="0"/>
              </a:rPr>
              <a:t>People</a:t>
            </a:r>
            <a:endParaRPr lang="en-US" sz="1600" b="1">
              <a:latin typeface="Arial" pitchFamily="34" charset="0"/>
            </a:endParaRPr>
          </a:p>
        </p:txBody>
      </p:sp>
      <p:sp>
        <p:nvSpPr>
          <p:cNvPr id="415784" name="Line 40"/>
          <p:cNvSpPr>
            <a:spLocks noChangeShapeType="1"/>
          </p:cNvSpPr>
          <p:nvPr/>
        </p:nvSpPr>
        <p:spPr bwMode="auto">
          <a:xfrm>
            <a:off x="2911475" y="16319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85" name="Line 41"/>
          <p:cNvSpPr>
            <a:spLocks noChangeShapeType="1"/>
          </p:cNvSpPr>
          <p:nvPr/>
        </p:nvSpPr>
        <p:spPr bwMode="auto">
          <a:xfrm>
            <a:off x="2911475" y="2154238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grpSp>
        <p:nvGrpSpPr>
          <p:cNvPr id="2" name="Group 42"/>
          <p:cNvGrpSpPr>
            <a:grpSpLocks/>
          </p:cNvGrpSpPr>
          <p:nvPr/>
        </p:nvGrpSpPr>
        <p:grpSpPr bwMode="auto">
          <a:xfrm>
            <a:off x="2611438" y="1452563"/>
            <a:ext cx="371475" cy="879475"/>
            <a:chOff x="1386" y="672"/>
            <a:chExt cx="240" cy="576"/>
          </a:xfrm>
        </p:grpSpPr>
        <p:pic>
          <p:nvPicPr>
            <p:cNvPr id="415787" name="Picture 43" descr="man1"/>
            <p:cNvPicPr>
              <a:picLocks noChangeAspect="1" noChangeArrowheads="1"/>
            </p:cNvPicPr>
            <p:nvPr/>
          </p:nvPicPr>
          <p:blipFill>
            <a:blip r:embed="rId5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386" y="672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  <p:pic>
          <p:nvPicPr>
            <p:cNvPr id="415788" name="Picture 44" descr="man2"/>
            <p:cNvPicPr>
              <a:picLocks noChangeAspect="1" noChangeArrowheads="1"/>
            </p:cNvPicPr>
            <p:nvPr/>
          </p:nvPicPr>
          <p:blipFill>
            <a:blip r:embed="rId6" cstate="print">
              <a:lum contrast="6000"/>
            </a:blip>
            <a:srcRect/>
            <a:stretch>
              <a:fillRect/>
            </a:stretch>
          </p:blipFill>
          <p:spPr bwMode="auto">
            <a:xfrm>
              <a:off x="1386" y="1008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15789" name="Picture 45" descr="portal_24JUL02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16263" y="1466850"/>
            <a:ext cx="1317625" cy="852488"/>
          </a:xfrm>
          <a:prstGeom prst="rect">
            <a:avLst/>
          </a:prstGeom>
          <a:noFill/>
        </p:spPr>
      </p:pic>
      <p:sp>
        <p:nvSpPr>
          <p:cNvPr id="415790" name="Line 46"/>
          <p:cNvSpPr>
            <a:spLocks noChangeShapeType="1"/>
          </p:cNvSpPr>
          <p:nvPr/>
        </p:nvSpPr>
        <p:spPr bwMode="auto">
          <a:xfrm flipH="1" flipV="1">
            <a:off x="7808913" y="2305050"/>
            <a:ext cx="0" cy="6731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791" name="Oval 47"/>
          <p:cNvSpPr>
            <a:spLocks noChangeArrowheads="1"/>
          </p:cNvSpPr>
          <p:nvPr/>
        </p:nvSpPr>
        <p:spPr bwMode="auto">
          <a:xfrm>
            <a:off x="5827713" y="1417638"/>
            <a:ext cx="1057275" cy="1031875"/>
          </a:xfrm>
          <a:prstGeom prst="ellipse">
            <a:avLst/>
          </a:prstGeom>
          <a:noFill/>
          <a:ln w="38100">
            <a:solidFill>
              <a:schemeClr val="accent1"/>
            </a:solidFill>
            <a:prstDash val="sysDot"/>
            <a:round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5792" name="Rectangle 48"/>
          <p:cNvSpPr>
            <a:spLocks noChangeArrowheads="1"/>
          </p:cNvSpPr>
          <p:nvPr/>
        </p:nvSpPr>
        <p:spPr bwMode="auto">
          <a:xfrm>
            <a:off x="5267325" y="2392363"/>
            <a:ext cx="508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ctr"/>
            <a:r>
              <a:rPr lang="de-DE" sz="500" b="1">
                <a:solidFill>
                  <a:schemeClr val="hlink"/>
                </a:solidFill>
                <a:latin typeface="Arial" pitchFamily="34" charset="0"/>
                <a:cs typeface="Arial" pitchFamily="34" charset="0"/>
              </a:rPr>
              <a:t> </a:t>
            </a:r>
            <a:endParaRPr lang="en-US" sz="500" b="1">
              <a:solidFill>
                <a:schemeClr val="hlink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n-US" sz="500" b="1">
              <a:solidFill>
                <a:schemeClr val="hlink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n-US" sz="500" b="1">
                <a:solidFill>
                  <a:schemeClr val="hlink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pic>
        <p:nvPicPr>
          <p:cNvPr id="415793" name="Picture 49" descr="03"/>
          <p:cNvPicPr>
            <a:picLocks noChangeArrowheads="1"/>
          </p:cNvPicPr>
          <p:nvPr/>
        </p:nvPicPr>
        <p:blipFill>
          <a:blip r:embed="rId8" cstate="print">
            <a:grayscl/>
          </a:blip>
          <a:srcRect/>
          <a:stretch>
            <a:fillRect/>
          </a:stretch>
        </p:blipFill>
        <p:spPr bwMode="auto">
          <a:xfrm>
            <a:off x="6475413" y="1374775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pic>
        <p:nvPicPr>
          <p:cNvPr id="415794" name="Picture 50" descr="04"/>
          <p:cNvPicPr>
            <a:picLocks noChangeArrowheads="1"/>
          </p:cNvPicPr>
          <p:nvPr/>
        </p:nvPicPr>
        <p:blipFill>
          <a:blip r:embed="rId9" cstate="print">
            <a:grayscl/>
          </a:blip>
          <a:srcRect/>
          <a:stretch>
            <a:fillRect/>
          </a:stretch>
        </p:blipFill>
        <p:spPr bwMode="auto">
          <a:xfrm>
            <a:off x="6508750" y="2082800"/>
            <a:ext cx="317500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415795" name="Picture 51" descr="Supplier"/>
          <p:cNvPicPr>
            <a:picLocks noChangeArrowheads="1"/>
          </p:cNvPicPr>
          <p:nvPr/>
        </p:nvPicPr>
        <p:blipFill>
          <a:blip r:embed="rId10" cstate="print">
            <a:grayscl/>
          </a:blip>
          <a:srcRect/>
          <a:stretch>
            <a:fillRect/>
          </a:stretch>
        </p:blipFill>
        <p:spPr bwMode="auto">
          <a:xfrm>
            <a:off x="5900738" y="2092325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ffectLst/>
        </p:spPr>
      </p:pic>
      <p:pic>
        <p:nvPicPr>
          <p:cNvPr id="415796" name="Picture 52" descr="01"/>
          <p:cNvPicPr>
            <a:picLocks noChangeArrowheads="1"/>
          </p:cNvPicPr>
          <p:nvPr/>
        </p:nvPicPr>
        <p:blipFill>
          <a:blip r:embed="rId11" cstate="print">
            <a:grayscl/>
          </a:blip>
          <a:srcRect/>
          <a:stretch>
            <a:fillRect/>
          </a:stretch>
        </p:blipFill>
        <p:spPr bwMode="auto">
          <a:xfrm>
            <a:off x="5916613" y="1385888"/>
            <a:ext cx="319087" cy="27622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415797" name="Rectangle 53"/>
          <p:cNvSpPr>
            <a:spLocks noChangeArrowheads="1"/>
          </p:cNvSpPr>
          <p:nvPr/>
        </p:nvSpPr>
        <p:spPr bwMode="auto">
          <a:xfrm>
            <a:off x="5729288" y="1792288"/>
            <a:ext cx="1196975" cy="298450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>
                <a:latin typeface="Arial" pitchFamily="34" charset="0"/>
              </a:rPr>
              <a:t>collaboration</a:t>
            </a:r>
          </a:p>
        </p:txBody>
      </p:sp>
      <p:sp>
        <p:nvSpPr>
          <p:cNvPr id="415798" name="Oval 54"/>
          <p:cNvSpPr>
            <a:spLocks noChangeArrowheads="1"/>
          </p:cNvSpPr>
          <p:nvPr/>
        </p:nvSpPr>
        <p:spPr bwMode="auto">
          <a:xfrm>
            <a:off x="5961063" y="3038475"/>
            <a:ext cx="720725" cy="377825"/>
          </a:xfrm>
          <a:prstGeom prst="ellipse">
            <a:avLst/>
          </a:prstGeom>
          <a:solidFill>
            <a:schemeClr val="bg1"/>
          </a:solidFill>
          <a:ln w="28575" algn="ctr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600" b="1">
                <a:latin typeface="Arial" pitchFamily="34" charset="0"/>
              </a:rPr>
              <a:t>B2B</a:t>
            </a:r>
          </a:p>
        </p:txBody>
      </p:sp>
      <p:sp>
        <p:nvSpPr>
          <p:cNvPr id="415799" name="Rectangle 55"/>
          <p:cNvSpPr>
            <a:spLocks noChangeArrowheads="1"/>
          </p:cNvSpPr>
          <p:nvPr/>
        </p:nvSpPr>
        <p:spPr bwMode="auto">
          <a:xfrm>
            <a:off x="3373438" y="1797050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>
                <a:latin typeface="Arial" pitchFamily="34" charset="0"/>
              </a:rPr>
              <a:t>roles</a:t>
            </a:r>
          </a:p>
        </p:txBody>
      </p:sp>
      <p:sp>
        <p:nvSpPr>
          <p:cNvPr id="415800" name="Text Box 56"/>
          <p:cNvSpPr txBox="1">
            <a:spLocks noChangeArrowheads="1"/>
          </p:cNvSpPr>
          <p:nvPr/>
        </p:nvSpPr>
        <p:spPr bwMode="auto">
          <a:xfrm>
            <a:off x="234950" y="885825"/>
            <a:ext cx="1497013" cy="3667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>
                <a:latin typeface="Arial Black" pitchFamily="34" charset="0"/>
              </a:rPr>
              <a:t>Devices</a:t>
            </a:r>
            <a:endParaRPr lang="en-US" sz="1600" b="1">
              <a:latin typeface="Arial" pitchFamily="34" charset="0"/>
            </a:endParaRPr>
          </a:p>
        </p:txBody>
      </p:sp>
      <p:pic>
        <p:nvPicPr>
          <p:cNvPr id="415801" name="Picture 57" descr="retail"/>
          <p:cNvPicPr>
            <a:picLocks noChangeAspect="1" noChangeArrowheads="1"/>
          </p:cNvPicPr>
          <p:nvPr/>
        </p:nvPicPr>
        <p:blipFill>
          <a:blip r:embed="rId12" cstate="print">
            <a:lum contrast="6000"/>
          </a:blip>
          <a:srcRect/>
          <a:stretch>
            <a:fillRect/>
          </a:stretch>
        </p:blipFill>
        <p:spPr bwMode="auto">
          <a:xfrm>
            <a:off x="4060825" y="1981200"/>
            <a:ext cx="392113" cy="331788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415802" name="Rectangle 58"/>
          <p:cNvSpPr>
            <a:spLocks noChangeArrowheads="1"/>
          </p:cNvSpPr>
          <p:nvPr/>
        </p:nvSpPr>
        <p:spPr bwMode="auto">
          <a:xfrm>
            <a:off x="4402138" y="1808163"/>
            <a:ext cx="1000125" cy="466725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>
              <a:lnSpc>
                <a:spcPct val="90000"/>
              </a:lnSpc>
            </a:pPr>
            <a:r>
              <a:rPr lang="en-US" sz="1400" b="1">
                <a:latin typeface="Arial" pitchFamily="34" charset="0"/>
              </a:rPr>
              <a:t>embedded</a:t>
            </a:r>
            <a:br>
              <a:rPr lang="en-US" sz="1400" b="1">
                <a:latin typeface="Arial" pitchFamily="34" charset="0"/>
              </a:rPr>
            </a:br>
            <a:r>
              <a:rPr lang="en-US" sz="1400" b="1">
                <a:latin typeface="Arial" pitchFamily="34" charset="0"/>
              </a:rPr>
              <a:t>analytics</a:t>
            </a:r>
          </a:p>
        </p:txBody>
      </p:sp>
      <p:sp>
        <p:nvSpPr>
          <p:cNvPr id="415803" name="Line 59"/>
          <p:cNvSpPr>
            <a:spLocks noChangeShapeType="1"/>
          </p:cNvSpPr>
          <p:nvPr/>
        </p:nvSpPr>
        <p:spPr bwMode="auto">
          <a:xfrm flipH="1" flipV="1">
            <a:off x="3678238" y="2305050"/>
            <a:ext cx="0" cy="6731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804" name="Line 60"/>
          <p:cNvSpPr>
            <a:spLocks noChangeShapeType="1"/>
          </p:cNvSpPr>
          <p:nvPr/>
        </p:nvSpPr>
        <p:spPr bwMode="auto">
          <a:xfrm flipH="1" flipV="1">
            <a:off x="4275138" y="2303463"/>
            <a:ext cx="0" cy="67310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non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805" name="Rectangle 61"/>
          <p:cNvSpPr>
            <a:spLocks noChangeArrowheads="1"/>
          </p:cNvSpPr>
          <p:nvPr/>
        </p:nvSpPr>
        <p:spPr bwMode="auto">
          <a:xfrm>
            <a:off x="3962400" y="2574925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>
                <a:latin typeface="Arial" pitchFamily="34" charset="0"/>
              </a:rPr>
              <a:t>alerts</a:t>
            </a:r>
          </a:p>
        </p:txBody>
      </p:sp>
      <p:pic>
        <p:nvPicPr>
          <p:cNvPr id="415806" name="Picture 62" descr="7500_small"/>
          <p:cNvPicPr>
            <a:picLocks noChangeAspect="1" noChangeArrowheads="1"/>
          </p:cNvPicPr>
          <p:nvPr/>
        </p:nvPicPr>
        <p:blipFill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86038" y="671513"/>
            <a:ext cx="355600" cy="641350"/>
          </a:xfrm>
          <a:prstGeom prst="rect">
            <a:avLst/>
          </a:prstGeom>
          <a:noFill/>
        </p:spPr>
      </p:pic>
      <p:pic>
        <p:nvPicPr>
          <p:cNvPr id="415808" name="Picture 64" descr="8600_3qtr_left_66x57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45013" y="654050"/>
            <a:ext cx="868362" cy="749300"/>
          </a:xfrm>
          <a:prstGeom prst="rect">
            <a:avLst/>
          </a:prstGeom>
          <a:noFill/>
        </p:spPr>
      </p:pic>
      <p:sp>
        <p:nvSpPr>
          <p:cNvPr id="415809" name="Line 65"/>
          <p:cNvSpPr>
            <a:spLocks noChangeShapeType="1"/>
          </p:cNvSpPr>
          <p:nvPr/>
        </p:nvSpPr>
        <p:spPr bwMode="auto">
          <a:xfrm>
            <a:off x="8281988" y="16319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810" name="Line 66"/>
          <p:cNvSpPr>
            <a:spLocks noChangeShapeType="1"/>
          </p:cNvSpPr>
          <p:nvPr/>
        </p:nvSpPr>
        <p:spPr bwMode="auto">
          <a:xfrm>
            <a:off x="8281988" y="2089150"/>
            <a:ext cx="609600" cy="0"/>
          </a:xfrm>
          <a:prstGeom prst="line">
            <a:avLst/>
          </a:prstGeom>
          <a:noFill/>
          <a:ln w="19050">
            <a:solidFill>
              <a:schemeClr val="hlink"/>
            </a:solidFill>
            <a:round/>
            <a:headEnd/>
            <a:tailEnd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grpSp>
        <p:nvGrpSpPr>
          <p:cNvPr id="3" name="Group 67"/>
          <p:cNvGrpSpPr>
            <a:grpSpLocks/>
          </p:cNvGrpSpPr>
          <p:nvPr/>
        </p:nvGrpSpPr>
        <p:grpSpPr bwMode="auto">
          <a:xfrm>
            <a:off x="8559800" y="1452563"/>
            <a:ext cx="371475" cy="879475"/>
            <a:chOff x="1386" y="672"/>
            <a:chExt cx="240" cy="576"/>
          </a:xfrm>
        </p:grpSpPr>
        <p:pic>
          <p:nvPicPr>
            <p:cNvPr id="415812" name="Picture 68" descr="man1"/>
            <p:cNvPicPr>
              <a:picLocks noChangeAspect="1" noChangeArrowheads="1"/>
            </p:cNvPicPr>
            <p:nvPr/>
          </p:nvPicPr>
          <p:blipFill>
            <a:blip r:embed="rId5" cstate="print">
              <a:lum contrast="12000"/>
            </a:blip>
            <a:srcRect/>
            <a:stretch>
              <a:fillRect/>
            </a:stretch>
          </p:blipFill>
          <p:spPr bwMode="auto">
            <a:xfrm>
              <a:off x="1386" y="672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  <p:pic>
          <p:nvPicPr>
            <p:cNvPr id="415813" name="Picture 69" descr="man2"/>
            <p:cNvPicPr>
              <a:picLocks noChangeAspect="1" noChangeArrowheads="1"/>
            </p:cNvPicPr>
            <p:nvPr/>
          </p:nvPicPr>
          <p:blipFill>
            <a:blip r:embed="rId6" cstate="print">
              <a:lum contrast="6000"/>
            </a:blip>
            <a:srcRect/>
            <a:stretch>
              <a:fillRect/>
            </a:stretch>
          </p:blipFill>
          <p:spPr bwMode="auto">
            <a:xfrm>
              <a:off x="1386" y="1008"/>
              <a:ext cx="240" cy="240"/>
            </a:xfrm>
            <a:prstGeom prst="rect">
              <a:avLst/>
            </a:prstGeom>
            <a:noFill/>
            <a:ln w="12700">
              <a:solidFill>
                <a:srgbClr val="B2B2B2"/>
              </a:solidFill>
              <a:miter lim="800000"/>
              <a:headEnd/>
              <a:tailEnd/>
            </a:ln>
            <a:effectLst/>
          </p:spPr>
        </p:pic>
      </p:grpSp>
      <p:pic>
        <p:nvPicPr>
          <p:cNvPr id="415814" name="Picture 70" descr="portal_24JUL02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450" y="1487488"/>
            <a:ext cx="1304925" cy="809625"/>
          </a:xfrm>
          <a:prstGeom prst="rect">
            <a:avLst/>
          </a:prstGeom>
          <a:noFill/>
        </p:spPr>
      </p:pic>
      <p:sp>
        <p:nvSpPr>
          <p:cNvPr id="415815" name="Rectangle 71"/>
          <p:cNvSpPr>
            <a:spLocks noChangeArrowheads="1"/>
          </p:cNvSpPr>
          <p:nvPr/>
        </p:nvSpPr>
        <p:spPr bwMode="auto">
          <a:xfrm>
            <a:off x="7497763" y="1797050"/>
            <a:ext cx="609600" cy="290513"/>
          </a:xfrm>
          <a:prstGeom prst="rect">
            <a:avLst/>
          </a:prstGeom>
          <a:solidFill>
            <a:schemeClr val="bg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lIns="90000" tIns="46800" rIns="90000" bIns="46800" anchor="ctr"/>
          <a:lstStyle/>
          <a:p>
            <a:pPr algn="ctr" eaLnBrk="1" hangingPunct="1"/>
            <a:r>
              <a:rPr lang="en-US" sz="1400" b="1">
                <a:latin typeface="Arial" pitchFamily="34" charset="0"/>
              </a:rPr>
              <a:t>roles</a:t>
            </a:r>
          </a:p>
        </p:txBody>
      </p:sp>
      <p:sp>
        <p:nvSpPr>
          <p:cNvPr id="415816" name="Line 72"/>
          <p:cNvSpPr>
            <a:spLocks noChangeShapeType="1"/>
          </p:cNvSpPr>
          <p:nvPr/>
        </p:nvSpPr>
        <p:spPr bwMode="auto">
          <a:xfrm flipV="1">
            <a:off x="5586413" y="2251075"/>
            <a:ext cx="1665287" cy="704850"/>
          </a:xfrm>
          <a:prstGeom prst="line">
            <a:avLst/>
          </a:prstGeom>
          <a:noFill/>
          <a:ln w="57150">
            <a:solidFill>
              <a:srgbClr val="FF6600"/>
            </a:solidFill>
            <a:round/>
            <a:headEnd type="triangle" w="lg" len="med"/>
            <a:tailEnd type="triangle" w="lg" len="med"/>
          </a:ln>
          <a:effectLst/>
        </p:spPr>
        <p:txBody>
          <a:bodyPr lIns="90000" tIns="46800" rIns="90000" bIns="46800" anchor="ctr"/>
          <a:lstStyle/>
          <a:p>
            <a:endParaRPr lang="de-DE"/>
          </a:p>
        </p:txBody>
      </p:sp>
      <p:sp>
        <p:nvSpPr>
          <p:cNvPr id="415817" name="AutoShape 73"/>
          <p:cNvSpPr>
            <a:spLocks noChangeArrowheads="1"/>
          </p:cNvSpPr>
          <p:nvPr/>
        </p:nvSpPr>
        <p:spPr bwMode="auto">
          <a:xfrm flipH="1">
            <a:off x="4221163" y="3846513"/>
            <a:ext cx="152400" cy="152400"/>
          </a:xfrm>
          <a:prstGeom prst="rtTriangle">
            <a:avLst/>
          </a:prstGeom>
          <a:solidFill>
            <a:srgbClr val="C0C78B"/>
          </a:solidFill>
          <a:ln w="127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de-DE"/>
          </a:p>
        </p:txBody>
      </p:sp>
      <p:sp>
        <p:nvSpPr>
          <p:cNvPr id="415818" name="Text Box 74"/>
          <p:cNvSpPr txBox="1">
            <a:spLocks noChangeArrowheads="1"/>
          </p:cNvSpPr>
          <p:nvPr/>
        </p:nvSpPr>
        <p:spPr bwMode="auto">
          <a:xfrm>
            <a:off x="503238" y="4414838"/>
            <a:ext cx="974725" cy="6413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pPr algn="ctr" eaLnBrk="1" hangingPunct="1"/>
            <a:r>
              <a:rPr lang="en-US" sz="1800">
                <a:latin typeface="Arial Black" pitchFamily="34" charset="0"/>
              </a:rPr>
              <a:t>Smart</a:t>
            </a:r>
            <a:br>
              <a:rPr lang="en-US" sz="1800">
                <a:latin typeface="Arial Black" pitchFamily="34" charset="0"/>
              </a:rPr>
            </a:br>
            <a:r>
              <a:rPr lang="en-US" sz="1800">
                <a:latin typeface="Arial Black" pitchFamily="34" charset="0"/>
              </a:rPr>
              <a:t>Items</a:t>
            </a:r>
            <a:endParaRPr lang="en-US" sz="1600" b="1">
              <a:latin typeface="Arial" pitchFamily="34" charset="0"/>
            </a:endParaRPr>
          </a:p>
        </p:txBody>
      </p:sp>
      <p:pic>
        <p:nvPicPr>
          <p:cNvPr id="415819" name="Picture 75" descr="s_lr_11230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24825" y="5243513"/>
            <a:ext cx="731838" cy="1006475"/>
          </a:xfrm>
          <a:prstGeom prst="rect">
            <a:avLst/>
          </a:prstGeom>
          <a:noFill/>
        </p:spPr>
      </p:pic>
      <p:pic>
        <p:nvPicPr>
          <p:cNvPr id="415820" name="Picture 76" descr="s_lr_11218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154238" y="5257800"/>
            <a:ext cx="992187" cy="992188"/>
          </a:xfrm>
          <a:prstGeom prst="rect">
            <a:avLst/>
          </a:prstGeom>
          <a:noFill/>
        </p:spPr>
      </p:pic>
      <p:pic>
        <p:nvPicPr>
          <p:cNvPr id="415821" name="Picture 77" descr="s_lr_11219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507163" y="5260975"/>
            <a:ext cx="1565275" cy="976313"/>
          </a:xfrm>
          <a:prstGeom prst="rect">
            <a:avLst/>
          </a:prstGeom>
          <a:noFill/>
        </p:spPr>
      </p:pic>
      <p:pic>
        <p:nvPicPr>
          <p:cNvPr id="415822" name="Picture 78" descr="s_lr_11222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3243263" y="5284788"/>
            <a:ext cx="1068387" cy="966787"/>
          </a:xfrm>
          <a:prstGeom prst="rect">
            <a:avLst/>
          </a:prstGeom>
          <a:noFill/>
        </p:spPr>
      </p:pic>
      <p:pic>
        <p:nvPicPr>
          <p:cNvPr id="415823" name="Picture 79" descr="s_lr_11653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383088" y="5280025"/>
            <a:ext cx="1724025" cy="960438"/>
          </a:xfrm>
          <a:prstGeom prst="rect">
            <a:avLst/>
          </a:prstGeom>
          <a:noFill/>
        </p:spPr>
      </p:pic>
      <p:grpSp>
        <p:nvGrpSpPr>
          <p:cNvPr id="4" name="Group 80"/>
          <p:cNvGrpSpPr>
            <a:grpSpLocks/>
          </p:cNvGrpSpPr>
          <p:nvPr/>
        </p:nvGrpSpPr>
        <p:grpSpPr bwMode="auto">
          <a:xfrm>
            <a:off x="2051050" y="4164013"/>
            <a:ext cx="6870700" cy="1228725"/>
            <a:chOff x="1292" y="2623"/>
            <a:chExt cx="4328" cy="774"/>
          </a:xfrm>
        </p:grpSpPr>
        <p:sp>
          <p:nvSpPr>
            <p:cNvPr id="415825" name="Rectangle 81"/>
            <p:cNvSpPr>
              <a:spLocks noChangeArrowheads="1"/>
            </p:cNvSpPr>
            <p:nvPr/>
          </p:nvSpPr>
          <p:spPr bwMode="auto">
            <a:xfrm>
              <a:off x="1292" y="2733"/>
              <a:ext cx="2592" cy="506"/>
            </a:xfrm>
            <a:prstGeom prst="rect">
              <a:avLst/>
            </a:prstGeom>
            <a:solidFill>
              <a:srgbClr val="D0D7E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 eaLnBrk="1" hangingPunct="1"/>
              <a:endParaRPr lang="de-DE" sz="1400" b="1">
                <a:latin typeface="Arial" pitchFamily="34" charset="0"/>
              </a:endParaRPr>
            </a:p>
          </p:txBody>
        </p:sp>
        <p:sp>
          <p:nvSpPr>
            <p:cNvPr id="415826" name="Rectangle 82"/>
            <p:cNvSpPr>
              <a:spLocks noChangeArrowheads="1"/>
            </p:cNvSpPr>
            <p:nvPr/>
          </p:nvSpPr>
          <p:spPr bwMode="auto">
            <a:xfrm>
              <a:off x="4100" y="2733"/>
              <a:ext cx="1520" cy="506"/>
            </a:xfrm>
            <a:prstGeom prst="rect">
              <a:avLst/>
            </a:prstGeom>
            <a:solidFill>
              <a:srgbClr val="D0D7E2"/>
            </a:solidFill>
            <a:ln w="12700" algn="ctr">
              <a:noFill/>
              <a:miter lim="800000"/>
              <a:headEnd/>
              <a:tailEnd/>
            </a:ln>
            <a:effectLst/>
          </p:spPr>
          <p:txBody>
            <a:bodyPr wrap="none"/>
            <a:lstStyle/>
            <a:p>
              <a:pPr algn="ctr" eaLnBrk="1" hangingPunct="1"/>
              <a:endParaRPr lang="de-DE" sz="1400" b="1">
                <a:latin typeface="Arial" pitchFamily="34" charset="0"/>
              </a:endParaRPr>
            </a:p>
          </p:txBody>
        </p:sp>
        <p:sp>
          <p:nvSpPr>
            <p:cNvPr id="415827" name="Line 83"/>
            <p:cNvSpPr>
              <a:spLocks noChangeShapeType="1"/>
            </p:cNvSpPr>
            <p:nvPr/>
          </p:nvSpPr>
          <p:spPr bwMode="auto">
            <a:xfrm>
              <a:off x="2812" y="2657"/>
              <a:ext cx="8" cy="717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28" name="Line 84"/>
            <p:cNvSpPr>
              <a:spLocks noChangeShapeType="1"/>
            </p:cNvSpPr>
            <p:nvPr/>
          </p:nvSpPr>
          <p:spPr bwMode="auto">
            <a:xfrm flipH="1" flipV="1">
              <a:off x="1897" y="2623"/>
              <a:ext cx="0" cy="774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29" name="Line 85"/>
            <p:cNvSpPr>
              <a:spLocks noChangeShapeType="1"/>
            </p:cNvSpPr>
            <p:nvPr/>
          </p:nvSpPr>
          <p:spPr bwMode="auto">
            <a:xfrm flipH="1" flipV="1">
              <a:off x="4858" y="2657"/>
              <a:ext cx="8" cy="693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30" name="Line 86"/>
            <p:cNvSpPr>
              <a:spLocks noChangeShapeType="1"/>
            </p:cNvSpPr>
            <p:nvPr/>
          </p:nvSpPr>
          <p:spPr bwMode="auto">
            <a:xfrm>
              <a:off x="3676" y="2633"/>
              <a:ext cx="8" cy="717"/>
            </a:xfrm>
            <a:prstGeom prst="line">
              <a:avLst/>
            </a:prstGeom>
            <a:noFill/>
            <a:ln w="57150">
              <a:solidFill>
                <a:schemeClr val="accent1"/>
              </a:solidFill>
              <a:round/>
              <a:headEnd type="triangle" w="lg" len="med"/>
              <a:tailEnd type="triangle" w="lg" len="med"/>
            </a:ln>
            <a:effectLst/>
          </p:spPr>
          <p:txBody>
            <a:bodyPr lIns="90000" tIns="46800" rIns="90000" bIns="46800" anchor="ctr"/>
            <a:lstStyle/>
            <a:p>
              <a:endParaRPr lang="de-DE"/>
            </a:p>
          </p:txBody>
        </p:sp>
        <p:sp>
          <p:nvSpPr>
            <p:cNvPr id="415831" name="Rectangle 87"/>
            <p:cNvSpPr>
              <a:spLocks noChangeArrowheads="1"/>
            </p:cNvSpPr>
            <p:nvPr/>
          </p:nvSpPr>
          <p:spPr bwMode="auto">
            <a:xfrm>
              <a:off x="1539" y="2834"/>
              <a:ext cx="3829" cy="295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/>
            <a:p>
              <a:pPr algn="ctr" eaLnBrk="1" hangingPunct="1"/>
              <a:r>
                <a:rPr lang="en-US" sz="2000" b="1" dirty="0" smtClean="0">
                  <a:solidFill>
                    <a:srgbClr val="C00000"/>
                  </a:solidFill>
                  <a:latin typeface="Arial" pitchFamily="34" charset="0"/>
                </a:rPr>
                <a:t>CUMMULUS Middleware &amp; Transcoder</a:t>
              </a:r>
              <a:endParaRPr lang="en-US" sz="2000" b="1" dirty="0">
                <a:solidFill>
                  <a:srgbClr val="C00000"/>
                </a:solidFill>
                <a:latin typeface="Arial" pitchFamily="34" charset="0"/>
              </a:endParaRPr>
            </a:p>
          </p:txBody>
        </p:sp>
      </p:grpSp>
      <p:sp>
        <p:nvSpPr>
          <p:cNvPr id="415834" name="Line 90"/>
          <p:cNvSpPr>
            <a:spLocks noChangeShapeType="1"/>
          </p:cNvSpPr>
          <p:nvPr/>
        </p:nvSpPr>
        <p:spPr bwMode="auto">
          <a:xfrm>
            <a:off x="1981200" y="4267200"/>
            <a:ext cx="7010400" cy="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/>
          </a:ln>
          <a:effectLst/>
        </p:spPr>
        <p:txBody>
          <a:bodyPr lIns="90000" tIns="46800" rIns="90000" bIns="46800">
            <a:spAutoFit/>
          </a:bodyPr>
          <a:lstStyle/>
          <a:p>
            <a:endParaRPr lang="de-DE"/>
          </a:p>
        </p:txBody>
      </p:sp>
      <p:sp>
        <p:nvSpPr>
          <p:cNvPr id="415835" name="Text Box 91"/>
          <p:cNvSpPr txBox="1">
            <a:spLocks noChangeArrowheads="1"/>
          </p:cNvSpPr>
          <p:nvPr/>
        </p:nvSpPr>
        <p:spPr bwMode="auto">
          <a:xfrm>
            <a:off x="72554" y="4114800"/>
            <a:ext cx="1835150" cy="37151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 eaLnBrk="1" hangingPunct="1"/>
            <a:r>
              <a:rPr lang="en-US" sz="1800" dirty="0" err="1" smtClean="0">
                <a:solidFill>
                  <a:srgbClr val="FF6600"/>
                </a:solidFill>
                <a:latin typeface="Arial Black" pitchFamily="34" charset="0"/>
              </a:rPr>
              <a:t>IoT</a:t>
            </a:r>
            <a:r>
              <a:rPr lang="en-US" sz="1800" dirty="0" smtClean="0">
                <a:solidFill>
                  <a:srgbClr val="FF6600"/>
                </a:solidFill>
                <a:latin typeface="Arial Black" pitchFamily="34" charset="0"/>
              </a:rPr>
              <a:t> Network</a:t>
            </a:r>
            <a:endParaRPr lang="en-US" sz="1600" b="1" dirty="0">
              <a:solidFill>
                <a:srgbClr val="FF6600"/>
              </a:solidFill>
              <a:latin typeface="Arial" pitchFamily="34" charset="0"/>
            </a:endParaRPr>
          </a:p>
        </p:txBody>
      </p:sp>
      <p:pic>
        <p:nvPicPr>
          <p:cNvPr id="90" name="Picture 2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4260" y="2978150"/>
            <a:ext cx="668942" cy="3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5832" name="Rectangle 88"/>
          <p:cNvSpPr>
            <a:spLocks noChangeArrowheads="1"/>
          </p:cNvSpPr>
          <p:nvPr/>
        </p:nvSpPr>
        <p:spPr bwMode="auto">
          <a:xfrm>
            <a:off x="96838" y="238941"/>
            <a:ext cx="7329487" cy="108518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de-DE" sz="4000" dirty="0" smtClean="0">
                <a:solidFill>
                  <a:srgbClr val="C00000"/>
                </a:solidFill>
                <a:latin typeface="DINMittelschrift" pitchFamily="34" charset="0"/>
              </a:rPr>
              <a:t>The Agile Internet </a:t>
            </a:r>
            <a:r>
              <a:rPr lang="de-DE" sz="4000" dirty="0" err="1" smtClean="0">
                <a:solidFill>
                  <a:srgbClr val="C00000"/>
                </a:solidFill>
                <a:latin typeface="DINMittelschrift" pitchFamily="34" charset="0"/>
              </a:rPr>
              <a:t>of</a:t>
            </a:r>
            <a:r>
              <a:rPr lang="de-DE" sz="4000" dirty="0" smtClean="0">
                <a:solidFill>
                  <a:srgbClr val="C00000"/>
                </a:solidFill>
                <a:latin typeface="DINMittelschrift" pitchFamily="34" charset="0"/>
              </a:rPr>
              <a:t> Things </a:t>
            </a:r>
            <a:r>
              <a:rPr lang="de-DE" sz="4000" dirty="0" err="1" smtClean="0">
                <a:solidFill>
                  <a:srgbClr val="C00000"/>
                </a:solidFill>
                <a:latin typeface="DINMittelschrift" pitchFamily="34" charset="0"/>
              </a:rPr>
              <a:t>and</a:t>
            </a:r>
            <a:r>
              <a:rPr lang="de-DE" sz="4000" dirty="0" smtClean="0">
                <a:solidFill>
                  <a:srgbClr val="C00000"/>
                </a:solidFill>
                <a:latin typeface="DINMittelschrift" pitchFamily="34" charset="0"/>
              </a:rPr>
              <a:t> Services</a:t>
            </a:r>
            <a:endParaRPr lang="de-DE" sz="2000" dirty="0">
              <a:solidFill>
                <a:srgbClr val="C00000"/>
              </a:solidFill>
              <a:latin typeface="DINMittelschrift" pitchFamily="34" charset="0"/>
            </a:endParaRPr>
          </a:p>
        </p:txBody>
      </p:sp>
      <p:sp>
        <p:nvSpPr>
          <p:cNvPr id="91" name="Text Box 91"/>
          <p:cNvSpPr txBox="1">
            <a:spLocks noChangeArrowheads="1"/>
          </p:cNvSpPr>
          <p:nvPr/>
        </p:nvSpPr>
        <p:spPr bwMode="auto">
          <a:xfrm>
            <a:off x="128227" y="2182407"/>
            <a:ext cx="1835150" cy="6485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square" lIns="90000" tIns="46800" rIns="90000" bIns="46800">
            <a:spAutoFit/>
          </a:bodyPr>
          <a:lstStyle/>
          <a:p>
            <a:pPr algn="ctr" eaLnBrk="1" hangingPunct="1"/>
            <a:r>
              <a:rPr lang="en-US" dirty="0" smtClean="0">
                <a:solidFill>
                  <a:srgbClr val="FF6600"/>
                </a:solidFill>
                <a:latin typeface="Arial Black" pitchFamily="34" charset="0"/>
              </a:rPr>
              <a:t>User Presentation</a:t>
            </a:r>
            <a:endParaRPr lang="en-US" sz="1600" b="1" dirty="0">
              <a:solidFill>
                <a:srgbClr val="FF6600"/>
              </a:solidFill>
              <a:latin typeface="Arial" pitchFamily="34" charset="0"/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4495800" y="1331913"/>
            <a:ext cx="990600" cy="120650"/>
          </a:xfrm>
          <a:prstGeom prst="rect">
            <a:avLst/>
          </a:prstGeom>
          <a:solidFill>
            <a:srgbClr val="CED5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435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michael\pics\work\media\geo2010\TecO_2009_05_ABBService.jpg"/>
          <p:cNvPicPr>
            <a:picLocks noChangeAspect="1" noChangeArrowheads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3825" cy="6925589"/>
          </a:xfrm>
          <a:prstGeom prst="rect">
            <a:avLst/>
          </a:prstGeom>
          <a:noFill/>
        </p:spPr>
      </p:pic>
      <p:sp>
        <p:nvSpPr>
          <p:cNvPr id="3" name="Textfeld 2"/>
          <p:cNvSpPr txBox="1"/>
          <p:nvPr/>
        </p:nvSpPr>
        <p:spPr>
          <a:xfrm>
            <a:off x="-54708" y="5059269"/>
            <a:ext cx="9771914" cy="2554545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Information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Shopfloor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In-situ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analytics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&amp;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semantic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Federation</a:t>
            </a:r>
            <a:endParaRPr lang="de-DE" sz="4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Aletheia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de-DE" sz="4000" dirty="0" err="1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project</a:t>
            </a: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2008-2011</a:t>
            </a:r>
            <a:b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4000" dirty="0" smtClean="0">
                <a:solidFill>
                  <a:srgbClr val="C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</a:p>
        </p:txBody>
      </p:sp>
      <p:grpSp>
        <p:nvGrpSpPr>
          <p:cNvPr id="5" name="Gruppieren 4"/>
          <p:cNvGrpSpPr/>
          <p:nvPr/>
        </p:nvGrpSpPr>
        <p:grpSpPr>
          <a:xfrm>
            <a:off x="6090282" y="0"/>
            <a:ext cx="3053717" cy="2509284"/>
            <a:chOff x="4086225" y="2285205"/>
            <a:chExt cx="5057775" cy="4029678"/>
          </a:xfrm>
        </p:grpSpPr>
        <p:pic>
          <p:nvPicPr>
            <p:cNvPr id="6" name="Picture 69"/>
            <p:cNvPicPr>
              <a:picLocks noChangeAspect="1" noChangeArrowheads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086225" y="2285205"/>
              <a:ext cx="5057775" cy="40296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Abgerundetes Rechteck 6"/>
            <p:cNvSpPr/>
            <p:nvPr/>
          </p:nvSpPr>
          <p:spPr bwMode="auto">
            <a:xfrm>
              <a:off x="4579139" y="3291703"/>
              <a:ext cx="3866971" cy="2480063"/>
            </a:xfrm>
            <a:prstGeom prst="roundRect">
              <a:avLst>
                <a:gd name="adj" fmla="val 6495"/>
              </a:avLst>
            </a:prstGeom>
            <a:gradFill>
              <a:gsLst>
                <a:gs pos="0">
                  <a:schemeClr val="accent3">
                    <a:shade val="51000"/>
                    <a:satMod val="130000"/>
                    <a:alpha val="69000"/>
                  </a:schemeClr>
                </a:gs>
                <a:gs pos="80000">
                  <a:schemeClr val="accent3">
                    <a:shade val="93000"/>
                    <a:satMod val="130000"/>
                    <a:alpha val="48000"/>
                  </a:schemeClr>
                </a:gs>
                <a:gs pos="100000">
                  <a:schemeClr val="accent3">
                    <a:shade val="94000"/>
                    <a:satMod val="135000"/>
                    <a:alpha val="40000"/>
                  </a:schemeClr>
                </a:gs>
              </a:gsLst>
            </a:gradFill>
            <a:ln w="2540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Stern mit 5 Zacken 3"/>
            <p:cNvSpPr/>
            <p:nvPr/>
          </p:nvSpPr>
          <p:spPr>
            <a:xfrm>
              <a:off x="5670762" y="4081126"/>
              <a:ext cx="751791" cy="1468319"/>
            </a:xfrm>
            <a:custGeom>
              <a:avLst/>
              <a:gdLst>
                <a:gd name="connsiteX0" fmla="*/ 0 w 276642"/>
                <a:gd name="connsiteY0" fmla="*/ 130417 h 341438"/>
                <a:gd name="connsiteX1" fmla="*/ 105668 w 276642"/>
                <a:gd name="connsiteY1" fmla="*/ 130418 h 341438"/>
                <a:gd name="connsiteX2" fmla="*/ 138321 w 276642"/>
                <a:gd name="connsiteY2" fmla="*/ 0 h 341438"/>
                <a:gd name="connsiteX3" fmla="*/ 170974 w 276642"/>
                <a:gd name="connsiteY3" fmla="*/ 130418 h 341438"/>
                <a:gd name="connsiteX4" fmla="*/ 276642 w 276642"/>
                <a:gd name="connsiteY4" fmla="*/ 130417 h 341438"/>
                <a:gd name="connsiteX5" fmla="*/ 191154 w 276642"/>
                <a:gd name="connsiteY5" fmla="*/ 211019 h 341438"/>
                <a:gd name="connsiteX6" fmla="*/ 223808 w 276642"/>
                <a:gd name="connsiteY6" fmla="*/ 341437 h 341438"/>
                <a:gd name="connsiteX7" fmla="*/ 138321 w 276642"/>
                <a:gd name="connsiteY7" fmla="*/ 260834 h 341438"/>
                <a:gd name="connsiteX8" fmla="*/ 52834 w 276642"/>
                <a:gd name="connsiteY8" fmla="*/ 341437 h 341438"/>
                <a:gd name="connsiteX9" fmla="*/ 85488 w 276642"/>
                <a:gd name="connsiteY9" fmla="*/ 211019 h 341438"/>
                <a:gd name="connsiteX10" fmla="*/ 0 w 276642"/>
                <a:gd name="connsiteY10" fmla="*/ 130417 h 341438"/>
                <a:gd name="connsiteX0" fmla="*/ 9079 w 285721"/>
                <a:gd name="connsiteY0" fmla="*/ 130417 h 851025"/>
                <a:gd name="connsiteX1" fmla="*/ 114747 w 285721"/>
                <a:gd name="connsiteY1" fmla="*/ 130418 h 851025"/>
                <a:gd name="connsiteX2" fmla="*/ 147400 w 285721"/>
                <a:gd name="connsiteY2" fmla="*/ 0 h 851025"/>
                <a:gd name="connsiteX3" fmla="*/ 180053 w 285721"/>
                <a:gd name="connsiteY3" fmla="*/ 130418 h 851025"/>
                <a:gd name="connsiteX4" fmla="*/ 285721 w 285721"/>
                <a:gd name="connsiteY4" fmla="*/ 130417 h 851025"/>
                <a:gd name="connsiteX5" fmla="*/ 200233 w 285721"/>
                <a:gd name="connsiteY5" fmla="*/ 211019 h 851025"/>
                <a:gd name="connsiteX6" fmla="*/ 232887 w 285721"/>
                <a:gd name="connsiteY6" fmla="*/ 341437 h 851025"/>
                <a:gd name="connsiteX7" fmla="*/ 147400 w 285721"/>
                <a:gd name="connsiteY7" fmla="*/ 260834 h 851025"/>
                <a:gd name="connsiteX8" fmla="*/ 0 w 285721"/>
                <a:gd name="connsiteY8" fmla="*/ 851025 h 851025"/>
                <a:gd name="connsiteX9" fmla="*/ 94567 w 285721"/>
                <a:gd name="connsiteY9" fmla="*/ 211019 h 851025"/>
                <a:gd name="connsiteX10" fmla="*/ 9079 w 285721"/>
                <a:gd name="connsiteY10" fmla="*/ 130417 h 851025"/>
                <a:gd name="connsiteX0" fmla="*/ 280541 w 557183"/>
                <a:gd name="connsiteY0" fmla="*/ 130417 h 808162"/>
                <a:gd name="connsiteX1" fmla="*/ 386209 w 557183"/>
                <a:gd name="connsiteY1" fmla="*/ 130418 h 808162"/>
                <a:gd name="connsiteX2" fmla="*/ 418862 w 557183"/>
                <a:gd name="connsiteY2" fmla="*/ 0 h 808162"/>
                <a:gd name="connsiteX3" fmla="*/ 451515 w 557183"/>
                <a:gd name="connsiteY3" fmla="*/ 130418 h 808162"/>
                <a:gd name="connsiteX4" fmla="*/ 557183 w 557183"/>
                <a:gd name="connsiteY4" fmla="*/ 130417 h 808162"/>
                <a:gd name="connsiteX5" fmla="*/ 471695 w 557183"/>
                <a:gd name="connsiteY5" fmla="*/ 211019 h 808162"/>
                <a:gd name="connsiteX6" fmla="*/ 504349 w 557183"/>
                <a:gd name="connsiteY6" fmla="*/ 341437 h 808162"/>
                <a:gd name="connsiteX7" fmla="*/ 418862 w 557183"/>
                <a:gd name="connsiteY7" fmla="*/ 260834 h 808162"/>
                <a:gd name="connsiteX8" fmla="*/ 0 w 557183"/>
                <a:gd name="connsiteY8" fmla="*/ 808162 h 808162"/>
                <a:gd name="connsiteX9" fmla="*/ 366029 w 557183"/>
                <a:gd name="connsiteY9" fmla="*/ 211019 h 808162"/>
                <a:gd name="connsiteX10" fmla="*/ 280541 w 557183"/>
                <a:gd name="connsiteY10" fmla="*/ 130417 h 808162"/>
                <a:gd name="connsiteX0" fmla="*/ 280541 w 557183"/>
                <a:gd name="connsiteY0" fmla="*/ 130417 h 853956"/>
                <a:gd name="connsiteX1" fmla="*/ 386209 w 557183"/>
                <a:gd name="connsiteY1" fmla="*/ 130418 h 853956"/>
                <a:gd name="connsiteX2" fmla="*/ 418862 w 557183"/>
                <a:gd name="connsiteY2" fmla="*/ 0 h 853956"/>
                <a:gd name="connsiteX3" fmla="*/ 451515 w 557183"/>
                <a:gd name="connsiteY3" fmla="*/ 130418 h 853956"/>
                <a:gd name="connsiteX4" fmla="*/ 557183 w 557183"/>
                <a:gd name="connsiteY4" fmla="*/ 130417 h 853956"/>
                <a:gd name="connsiteX5" fmla="*/ 471695 w 557183"/>
                <a:gd name="connsiteY5" fmla="*/ 211019 h 853956"/>
                <a:gd name="connsiteX6" fmla="*/ 504349 w 557183"/>
                <a:gd name="connsiteY6" fmla="*/ 341437 h 853956"/>
                <a:gd name="connsiteX7" fmla="*/ 418862 w 557183"/>
                <a:gd name="connsiteY7" fmla="*/ 260834 h 853956"/>
                <a:gd name="connsiteX8" fmla="*/ 0 w 557183"/>
                <a:gd name="connsiteY8" fmla="*/ 808162 h 853956"/>
                <a:gd name="connsiteX9" fmla="*/ 266016 w 557183"/>
                <a:gd name="connsiteY9" fmla="*/ 853956 h 853956"/>
                <a:gd name="connsiteX10" fmla="*/ 280541 w 557183"/>
                <a:gd name="connsiteY10" fmla="*/ 130417 h 853956"/>
                <a:gd name="connsiteX0" fmla="*/ 280779 w 557421"/>
                <a:gd name="connsiteY0" fmla="*/ 130417 h 999021"/>
                <a:gd name="connsiteX1" fmla="*/ 386447 w 557421"/>
                <a:gd name="connsiteY1" fmla="*/ 130418 h 999021"/>
                <a:gd name="connsiteX2" fmla="*/ 419100 w 557421"/>
                <a:gd name="connsiteY2" fmla="*/ 0 h 999021"/>
                <a:gd name="connsiteX3" fmla="*/ 451753 w 557421"/>
                <a:gd name="connsiteY3" fmla="*/ 130418 h 999021"/>
                <a:gd name="connsiteX4" fmla="*/ 557421 w 557421"/>
                <a:gd name="connsiteY4" fmla="*/ 130417 h 999021"/>
                <a:gd name="connsiteX5" fmla="*/ 471933 w 557421"/>
                <a:gd name="connsiteY5" fmla="*/ 211019 h 999021"/>
                <a:gd name="connsiteX6" fmla="*/ 504587 w 557421"/>
                <a:gd name="connsiteY6" fmla="*/ 341437 h 999021"/>
                <a:gd name="connsiteX7" fmla="*/ 0 w 557421"/>
                <a:gd name="connsiteY7" fmla="*/ 999021 h 999021"/>
                <a:gd name="connsiteX8" fmla="*/ 238 w 557421"/>
                <a:gd name="connsiteY8" fmla="*/ 808162 h 999021"/>
                <a:gd name="connsiteX9" fmla="*/ 266254 w 557421"/>
                <a:gd name="connsiteY9" fmla="*/ 853956 h 999021"/>
                <a:gd name="connsiteX10" fmla="*/ 280779 w 557421"/>
                <a:gd name="connsiteY10" fmla="*/ 130417 h 999021"/>
                <a:gd name="connsiteX0" fmla="*/ 280779 w 557421"/>
                <a:gd name="connsiteY0" fmla="*/ 130417 h 1017712"/>
                <a:gd name="connsiteX1" fmla="*/ 386447 w 557421"/>
                <a:gd name="connsiteY1" fmla="*/ 130418 h 1017712"/>
                <a:gd name="connsiteX2" fmla="*/ 419100 w 557421"/>
                <a:gd name="connsiteY2" fmla="*/ 0 h 1017712"/>
                <a:gd name="connsiteX3" fmla="*/ 451753 w 557421"/>
                <a:gd name="connsiteY3" fmla="*/ 130418 h 1017712"/>
                <a:gd name="connsiteX4" fmla="*/ 557421 w 557421"/>
                <a:gd name="connsiteY4" fmla="*/ 130417 h 1017712"/>
                <a:gd name="connsiteX5" fmla="*/ 471933 w 557421"/>
                <a:gd name="connsiteY5" fmla="*/ 211019 h 1017712"/>
                <a:gd name="connsiteX6" fmla="*/ 290275 w 557421"/>
                <a:gd name="connsiteY6" fmla="*/ 1017712 h 1017712"/>
                <a:gd name="connsiteX7" fmla="*/ 0 w 557421"/>
                <a:gd name="connsiteY7" fmla="*/ 999021 h 1017712"/>
                <a:gd name="connsiteX8" fmla="*/ 238 w 557421"/>
                <a:gd name="connsiteY8" fmla="*/ 808162 h 1017712"/>
                <a:gd name="connsiteX9" fmla="*/ 266254 w 557421"/>
                <a:gd name="connsiteY9" fmla="*/ 853956 h 1017712"/>
                <a:gd name="connsiteX10" fmla="*/ 280779 w 557421"/>
                <a:gd name="connsiteY10" fmla="*/ 130417 h 1017712"/>
                <a:gd name="connsiteX0" fmla="*/ 280779 w 557421"/>
                <a:gd name="connsiteY0" fmla="*/ 130417 h 1017712"/>
                <a:gd name="connsiteX1" fmla="*/ 386447 w 557421"/>
                <a:gd name="connsiteY1" fmla="*/ 130418 h 1017712"/>
                <a:gd name="connsiteX2" fmla="*/ 419100 w 557421"/>
                <a:gd name="connsiteY2" fmla="*/ 0 h 1017712"/>
                <a:gd name="connsiteX3" fmla="*/ 451753 w 557421"/>
                <a:gd name="connsiteY3" fmla="*/ 130418 h 1017712"/>
                <a:gd name="connsiteX4" fmla="*/ 557421 w 557421"/>
                <a:gd name="connsiteY4" fmla="*/ 130417 h 1017712"/>
                <a:gd name="connsiteX5" fmla="*/ 471933 w 557421"/>
                <a:gd name="connsiteY5" fmla="*/ 211019 h 1017712"/>
                <a:gd name="connsiteX6" fmla="*/ 444288 w 557421"/>
                <a:gd name="connsiteY6" fmla="*/ 897515 h 1017712"/>
                <a:gd name="connsiteX7" fmla="*/ 290275 w 557421"/>
                <a:gd name="connsiteY7" fmla="*/ 1017712 h 1017712"/>
                <a:gd name="connsiteX8" fmla="*/ 0 w 557421"/>
                <a:gd name="connsiteY8" fmla="*/ 999021 h 1017712"/>
                <a:gd name="connsiteX9" fmla="*/ 238 w 557421"/>
                <a:gd name="connsiteY9" fmla="*/ 808162 h 1017712"/>
                <a:gd name="connsiteX10" fmla="*/ 266254 w 557421"/>
                <a:gd name="connsiteY10" fmla="*/ 853956 h 1017712"/>
                <a:gd name="connsiteX11" fmla="*/ 280779 w 557421"/>
                <a:gd name="connsiteY11" fmla="*/ 130417 h 1017712"/>
                <a:gd name="connsiteX0" fmla="*/ 280779 w 557421"/>
                <a:gd name="connsiteY0" fmla="*/ 167048 h 1054343"/>
                <a:gd name="connsiteX1" fmla="*/ 386447 w 557421"/>
                <a:gd name="connsiteY1" fmla="*/ 167049 h 1054343"/>
                <a:gd name="connsiteX2" fmla="*/ 419100 w 557421"/>
                <a:gd name="connsiteY2" fmla="*/ 36631 h 1054343"/>
                <a:gd name="connsiteX3" fmla="*/ 451753 w 557421"/>
                <a:gd name="connsiteY3" fmla="*/ 167049 h 1054343"/>
                <a:gd name="connsiteX4" fmla="*/ 557421 w 557421"/>
                <a:gd name="connsiteY4" fmla="*/ 167048 h 1054343"/>
                <a:gd name="connsiteX5" fmla="*/ 490983 w 557421"/>
                <a:gd name="connsiteY5" fmla="*/ 0 h 1054343"/>
                <a:gd name="connsiteX6" fmla="*/ 444288 w 557421"/>
                <a:gd name="connsiteY6" fmla="*/ 934146 h 1054343"/>
                <a:gd name="connsiteX7" fmla="*/ 290275 w 557421"/>
                <a:gd name="connsiteY7" fmla="*/ 1054343 h 1054343"/>
                <a:gd name="connsiteX8" fmla="*/ 0 w 557421"/>
                <a:gd name="connsiteY8" fmla="*/ 1035652 h 1054343"/>
                <a:gd name="connsiteX9" fmla="*/ 238 w 557421"/>
                <a:gd name="connsiteY9" fmla="*/ 844793 h 1054343"/>
                <a:gd name="connsiteX10" fmla="*/ 266254 w 557421"/>
                <a:gd name="connsiteY10" fmla="*/ 890587 h 1054343"/>
                <a:gd name="connsiteX11" fmla="*/ 280779 w 557421"/>
                <a:gd name="connsiteY11" fmla="*/ 167048 h 1054343"/>
                <a:gd name="connsiteX0" fmla="*/ 280779 w 747921"/>
                <a:gd name="connsiteY0" fmla="*/ 366712 h 1254007"/>
                <a:gd name="connsiteX1" fmla="*/ 386447 w 747921"/>
                <a:gd name="connsiteY1" fmla="*/ 366713 h 1254007"/>
                <a:gd name="connsiteX2" fmla="*/ 419100 w 747921"/>
                <a:gd name="connsiteY2" fmla="*/ 236295 h 1254007"/>
                <a:gd name="connsiteX3" fmla="*/ 451753 w 747921"/>
                <a:gd name="connsiteY3" fmla="*/ 366713 h 1254007"/>
                <a:gd name="connsiteX4" fmla="*/ 747921 w 747921"/>
                <a:gd name="connsiteY4" fmla="*/ 0 h 1254007"/>
                <a:gd name="connsiteX5" fmla="*/ 490983 w 747921"/>
                <a:gd name="connsiteY5" fmla="*/ 199664 h 1254007"/>
                <a:gd name="connsiteX6" fmla="*/ 444288 w 747921"/>
                <a:gd name="connsiteY6" fmla="*/ 1133810 h 1254007"/>
                <a:gd name="connsiteX7" fmla="*/ 290275 w 747921"/>
                <a:gd name="connsiteY7" fmla="*/ 1254007 h 1254007"/>
                <a:gd name="connsiteX8" fmla="*/ 0 w 747921"/>
                <a:gd name="connsiteY8" fmla="*/ 1235316 h 1254007"/>
                <a:gd name="connsiteX9" fmla="*/ 238 w 747921"/>
                <a:gd name="connsiteY9" fmla="*/ 1044457 h 1254007"/>
                <a:gd name="connsiteX10" fmla="*/ 266254 w 747921"/>
                <a:gd name="connsiteY10" fmla="*/ 1090251 h 1254007"/>
                <a:gd name="connsiteX11" fmla="*/ 280779 w 747921"/>
                <a:gd name="connsiteY11" fmla="*/ 366712 h 1254007"/>
                <a:gd name="connsiteX0" fmla="*/ 280779 w 747921"/>
                <a:gd name="connsiteY0" fmla="*/ 367695 h 1254990"/>
                <a:gd name="connsiteX1" fmla="*/ 386447 w 747921"/>
                <a:gd name="connsiteY1" fmla="*/ 367696 h 1254990"/>
                <a:gd name="connsiteX2" fmla="*/ 419100 w 747921"/>
                <a:gd name="connsiteY2" fmla="*/ 237278 h 1254990"/>
                <a:gd name="connsiteX3" fmla="*/ 451753 w 747921"/>
                <a:gd name="connsiteY3" fmla="*/ 367696 h 1254990"/>
                <a:gd name="connsiteX4" fmla="*/ 747921 w 747921"/>
                <a:gd name="connsiteY4" fmla="*/ 983 h 1254990"/>
                <a:gd name="connsiteX5" fmla="*/ 490983 w 747921"/>
                <a:gd name="connsiteY5" fmla="*/ 200647 h 1254990"/>
                <a:gd name="connsiteX6" fmla="*/ 444288 w 747921"/>
                <a:gd name="connsiteY6" fmla="*/ 1134793 h 1254990"/>
                <a:gd name="connsiteX7" fmla="*/ 290275 w 747921"/>
                <a:gd name="connsiteY7" fmla="*/ 1254990 h 1254990"/>
                <a:gd name="connsiteX8" fmla="*/ 0 w 747921"/>
                <a:gd name="connsiteY8" fmla="*/ 1236299 h 1254990"/>
                <a:gd name="connsiteX9" fmla="*/ 238 w 747921"/>
                <a:gd name="connsiteY9" fmla="*/ 1045440 h 1254990"/>
                <a:gd name="connsiteX10" fmla="*/ 266254 w 747921"/>
                <a:gd name="connsiteY10" fmla="*/ 1091234 h 1254990"/>
                <a:gd name="connsiteX11" fmla="*/ 280779 w 747921"/>
                <a:gd name="connsiteY11" fmla="*/ 367695 h 1254990"/>
                <a:gd name="connsiteX0" fmla="*/ 280779 w 747921"/>
                <a:gd name="connsiteY0" fmla="*/ 367695 h 1254990"/>
                <a:gd name="connsiteX1" fmla="*/ 386447 w 747921"/>
                <a:gd name="connsiteY1" fmla="*/ 367696 h 1254990"/>
                <a:gd name="connsiteX2" fmla="*/ 419100 w 747921"/>
                <a:gd name="connsiteY2" fmla="*/ 237278 h 1254990"/>
                <a:gd name="connsiteX3" fmla="*/ 451753 w 747921"/>
                <a:gd name="connsiteY3" fmla="*/ 367696 h 1254990"/>
                <a:gd name="connsiteX4" fmla="*/ 747921 w 747921"/>
                <a:gd name="connsiteY4" fmla="*/ 983 h 1254990"/>
                <a:gd name="connsiteX5" fmla="*/ 490983 w 747921"/>
                <a:gd name="connsiteY5" fmla="*/ 200647 h 1254990"/>
                <a:gd name="connsiteX6" fmla="*/ 444288 w 747921"/>
                <a:gd name="connsiteY6" fmla="*/ 1134793 h 1254990"/>
                <a:gd name="connsiteX7" fmla="*/ 290275 w 747921"/>
                <a:gd name="connsiteY7" fmla="*/ 1254990 h 1254990"/>
                <a:gd name="connsiteX8" fmla="*/ 0 w 747921"/>
                <a:gd name="connsiteY8" fmla="*/ 1236299 h 1254990"/>
                <a:gd name="connsiteX9" fmla="*/ 238 w 747921"/>
                <a:gd name="connsiteY9" fmla="*/ 1045440 h 1254990"/>
                <a:gd name="connsiteX10" fmla="*/ 266254 w 747921"/>
                <a:gd name="connsiteY10" fmla="*/ 1091234 h 1254990"/>
                <a:gd name="connsiteX11" fmla="*/ 280779 w 747921"/>
                <a:gd name="connsiteY11" fmla="*/ 367695 h 1254990"/>
                <a:gd name="connsiteX0" fmla="*/ 280779 w 751791"/>
                <a:gd name="connsiteY0" fmla="*/ 581024 h 1468319"/>
                <a:gd name="connsiteX1" fmla="*/ 386447 w 751791"/>
                <a:gd name="connsiteY1" fmla="*/ 581025 h 1468319"/>
                <a:gd name="connsiteX2" fmla="*/ 419100 w 751791"/>
                <a:gd name="connsiteY2" fmla="*/ 450607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90983 w 751791"/>
                <a:gd name="connsiteY5" fmla="*/ 413976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386447 w 751791"/>
                <a:gd name="connsiteY1" fmla="*/ 581025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90983 w 751791"/>
                <a:gd name="connsiteY5" fmla="*/ 413976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90983 w 751791"/>
                <a:gd name="connsiteY5" fmla="*/ 413976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90983 w 751791"/>
                <a:gd name="connsiteY5" fmla="*/ 413976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90983 w 751791"/>
                <a:gd name="connsiteY5" fmla="*/ 413976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62408 w 751791"/>
                <a:gd name="connsiteY5" fmla="*/ 418738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76695 w 751791"/>
                <a:gd name="connsiteY5" fmla="*/ 418738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76695 w 751791"/>
                <a:gd name="connsiteY5" fmla="*/ 418738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76695 w 751791"/>
                <a:gd name="connsiteY5" fmla="*/ 418738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6254 w 751791"/>
                <a:gd name="connsiteY10" fmla="*/ 1304563 h 1468319"/>
                <a:gd name="connsiteX11" fmla="*/ 280779 w 751791"/>
                <a:gd name="connsiteY11" fmla="*/ 581024 h 1468319"/>
                <a:gd name="connsiteX0" fmla="*/ 280779 w 751791"/>
                <a:gd name="connsiteY0" fmla="*/ 581024 h 1468319"/>
                <a:gd name="connsiteX1" fmla="*/ 276910 w 751791"/>
                <a:gd name="connsiteY1" fmla="*/ 342900 h 1468319"/>
                <a:gd name="connsiteX2" fmla="*/ 600075 w 751791"/>
                <a:gd name="connsiteY2" fmla="*/ 2932 h 1468319"/>
                <a:gd name="connsiteX3" fmla="*/ 751791 w 751791"/>
                <a:gd name="connsiteY3" fmla="*/ 0 h 1468319"/>
                <a:gd name="connsiteX4" fmla="*/ 747921 w 751791"/>
                <a:gd name="connsiteY4" fmla="*/ 214312 h 1468319"/>
                <a:gd name="connsiteX5" fmla="*/ 476695 w 751791"/>
                <a:gd name="connsiteY5" fmla="*/ 418738 h 1468319"/>
                <a:gd name="connsiteX6" fmla="*/ 444288 w 751791"/>
                <a:gd name="connsiteY6" fmla="*/ 1348122 h 1468319"/>
                <a:gd name="connsiteX7" fmla="*/ 290275 w 751791"/>
                <a:gd name="connsiteY7" fmla="*/ 1468319 h 1468319"/>
                <a:gd name="connsiteX8" fmla="*/ 0 w 751791"/>
                <a:gd name="connsiteY8" fmla="*/ 1449628 h 1468319"/>
                <a:gd name="connsiteX9" fmla="*/ 238 w 751791"/>
                <a:gd name="connsiteY9" fmla="*/ 1258769 h 1468319"/>
                <a:gd name="connsiteX10" fmla="*/ 261492 w 751791"/>
                <a:gd name="connsiteY10" fmla="*/ 1261700 h 1468319"/>
                <a:gd name="connsiteX11" fmla="*/ 280779 w 751791"/>
                <a:gd name="connsiteY11" fmla="*/ 581024 h 146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1791" h="1468319">
                  <a:moveTo>
                    <a:pt x="280779" y="581024"/>
                  </a:moveTo>
                  <a:cubicBezTo>
                    <a:pt x="279489" y="501649"/>
                    <a:pt x="278200" y="422275"/>
                    <a:pt x="276910" y="342900"/>
                  </a:cubicBezTo>
                  <a:cubicBezTo>
                    <a:pt x="394157" y="77177"/>
                    <a:pt x="425678" y="78155"/>
                    <a:pt x="600075" y="2932"/>
                  </a:cubicBezTo>
                  <a:lnTo>
                    <a:pt x="751791" y="0"/>
                  </a:lnTo>
                  <a:lnTo>
                    <a:pt x="747921" y="214312"/>
                  </a:lnTo>
                  <a:cubicBezTo>
                    <a:pt x="524162" y="199905"/>
                    <a:pt x="490903" y="352183"/>
                    <a:pt x="476695" y="418738"/>
                  </a:cubicBezTo>
                  <a:cubicBezTo>
                    <a:pt x="472243" y="423733"/>
                    <a:pt x="448740" y="1343127"/>
                    <a:pt x="444288" y="1348122"/>
                  </a:cubicBezTo>
                  <a:cubicBezTo>
                    <a:pt x="388187" y="1431050"/>
                    <a:pt x="355901" y="1456828"/>
                    <a:pt x="290275" y="1468319"/>
                  </a:cubicBezTo>
                  <a:lnTo>
                    <a:pt x="0" y="1449628"/>
                  </a:lnTo>
                  <a:cubicBezTo>
                    <a:pt x="79" y="1386008"/>
                    <a:pt x="159" y="1322389"/>
                    <a:pt x="238" y="1258769"/>
                  </a:cubicBezTo>
                  <a:lnTo>
                    <a:pt x="261492" y="1261700"/>
                  </a:lnTo>
                  <a:lnTo>
                    <a:pt x="280779" y="58102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F200">
                    <a:alpha val="78000"/>
                  </a:srgbClr>
                </a:gs>
                <a:gs pos="34000">
                  <a:srgbClr val="FF7A00">
                    <a:alpha val="78000"/>
                  </a:srgbClr>
                </a:gs>
                <a:gs pos="44000">
                  <a:srgbClr val="FF0300">
                    <a:alpha val="80000"/>
                  </a:srgbClr>
                </a:gs>
                <a:gs pos="100000">
                  <a:srgbClr val="FFFF00">
                    <a:alpha val="79000"/>
                  </a:srgbClr>
                </a:gs>
              </a:gsLst>
              <a:lin ang="81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Ellipse 8"/>
            <p:cNvSpPr/>
            <p:nvPr/>
          </p:nvSpPr>
          <p:spPr bwMode="auto">
            <a:xfrm>
              <a:off x="5705755" y="5382599"/>
              <a:ext cx="67996" cy="679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Stern mit 5 Zacken 2"/>
            <p:cNvSpPr/>
            <p:nvPr/>
          </p:nvSpPr>
          <p:spPr>
            <a:xfrm>
              <a:off x="5694366" y="3603835"/>
              <a:ext cx="257176" cy="1687706"/>
            </a:xfrm>
            <a:custGeom>
              <a:avLst/>
              <a:gdLst>
                <a:gd name="connsiteX0" fmla="*/ 0 w 234397"/>
                <a:gd name="connsiteY0" fmla="*/ 97032 h 254035"/>
                <a:gd name="connsiteX1" fmla="*/ 89532 w 234397"/>
                <a:gd name="connsiteY1" fmla="*/ 97033 h 254035"/>
                <a:gd name="connsiteX2" fmla="*/ 117199 w 234397"/>
                <a:gd name="connsiteY2" fmla="*/ 0 h 254035"/>
                <a:gd name="connsiteX3" fmla="*/ 144865 w 234397"/>
                <a:gd name="connsiteY3" fmla="*/ 97033 h 254035"/>
                <a:gd name="connsiteX4" fmla="*/ 234397 w 234397"/>
                <a:gd name="connsiteY4" fmla="*/ 97032 h 254035"/>
                <a:gd name="connsiteX5" fmla="*/ 161964 w 234397"/>
                <a:gd name="connsiteY5" fmla="*/ 157002 h 254035"/>
                <a:gd name="connsiteX6" fmla="*/ 189631 w 234397"/>
                <a:gd name="connsiteY6" fmla="*/ 254034 h 254035"/>
                <a:gd name="connsiteX7" fmla="*/ 117199 w 234397"/>
                <a:gd name="connsiteY7" fmla="*/ 194064 h 254035"/>
                <a:gd name="connsiteX8" fmla="*/ 44766 w 234397"/>
                <a:gd name="connsiteY8" fmla="*/ 254034 h 254035"/>
                <a:gd name="connsiteX9" fmla="*/ 72433 w 234397"/>
                <a:gd name="connsiteY9" fmla="*/ 157002 h 254035"/>
                <a:gd name="connsiteX10" fmla="*/ 0 w 234397"/>
                <a:gd name="connsiteY10" fmla="*/ 97032 h 254035"/>
                <a:gd name="connsiteX0" fmla="*/ 0 w 234397"/>
                <a:gd name="connsiteY0" fmla="*/ 601857 h 758859"/>
                <a:gd name="connsiteX1" fmla="*/ 89532 w 234397"/>
                <a:gd name="connsiteY1" fmla="*/ 601858 h 758859"/>
                <a:gd name="connsiteX2" fmla="*/ 7661 w 234397"/>
                <a:gd name="connsiteY2" fmla="*/ 0 h 758859"/>
                <a:gd name="connsiteX3" fmla="*/ 144865 w 234397"/>
                <a:gd name="connsiteY3" fmla="*/ 601858 h 758859"/>
                <a:gd name="connsiteX4" fmla="*/ 234397 w 234397"/>
                <a:gd name="connsiteY4" fmla="*/ 601857 h 758859"/>
                <a:gd name="connsiteX5" fmla="*/ 161964 w 234397"/>
                <a:gd name="connsiteY5" fmla="*/ 661827 h 758859"/>
                <a:gd name="connsiteX6" fmla="*/ 189631 w 234397"/>
                <a:gd name="connsiteY6" fmla="*/ 758859 h 758859"/>
                <a:gd name="connsiteX7" fmla="*/ 117199 w 234397"/>
                <a:gd name="connsiteY7" fmla="*/ 698889 h 758859"/>
                <a:gd name="connsiteX8" fmla="*/ 44766 w 234397"/>
                <a:gd name="connsiteY8" fmla="*/ 758859 h 758859"/>
                <a:gd name="connsiteX9" fmla="*/ 72433 w 234397"/>
                <a:gd name="connsiteY9" fmla="*/ 661827 h 758859"/>
                <a:gd name="connsiteX10" fmla="*/ 0 w 234397"/>
                <a:gd name="connsiteY10" fmla="*/ 601857 h 758859"/>
                <a:gd name="connsiteX0" fmla="*/ 0 w 234397"/>
                <a:gd name="connsiteY0" fmla="*/ 676274 h 833276"/>
                <a:gd name="connsiteX1" fmla="*/ 89532 w 234397"/>
                <a:gd name="connsiteY1" fmla="*/ 676275 h 833276"/>
                <a:gd name="connsiteX2" fmla="*/ 7661 w 234397"/>
                <a:gd name="connsiteY2" fmla="*/ 74417 h 833276"/>
                <a:gd name="connsiteX3" fmla="*/ 154390 w 234397"/>
                <a:gd name="connsiteY3" fmla="*/ 0 h 833276"/>
                <a:gd name="connsiteX4" fmla="*/ 234397 w 234397"/>
                <a:gd name="connsiteY4" fmla="*/ 676274 h 833276"/>
                <a:gd name="connsiteX5" fmla="*/ 161964 w 234397"/>
                <a:gd name="connsiteY5" fmla="*/ 736244 h 833276"/>
                <a:gd name="connsiteX6" fmla="*/ 189631 w 234397"/>
                <a:gd name="connsiteY6" fmla="*/ 833276 h 833276"/>
                <a:gd name="connsiteX7" fmla="*/ 117199 w 234397"/>
                <a:gd name="connsiteY7" fmla="*/ 773306 h 833276"/>
                <a:gd name="connsiteX8" fmla="*/ 44766 w 234397"/>
                <a:gd name="connsiteY8" fmla="*/ 833276 h 833276"/>
                <a:gd name="connsiteX9" fmla="*/ 72433 w 234397"/>
                <a:gd name="connsiteY9" fmla="*/ 736244 h 833276"/>
                <a:gd name="connsiteX10" fmla="*/ 0 w 234397"/>
                <a:gd name="connsiteY10" fmla="*/ 676274 h 833276"/>
                <a:gd name="connsiteX0" fmla="*/ 11389 w 245786"/>
                <a:gd name="connsiteY0" fmla="*/ 676274 h 833276"/>
                <a:gd name="connsiteX1" fmla="*/ 100921 w 245786"/>
                <a:gd name="connsiteY1" fmla="*/ 676275 h 833276"/>
                <a:gd name="connsiteX2" fmla="*/ 0 w 245786"/>
                <a:gd name="connsiteY2" fmla="*/ 102992 h 833276"/>
                <a:gd name="connsiteX3" fmla="*/ 165779 w 245786"/>
                <a:gd name="connsiteY3" fmla="*/ 0 h 833276"/>
                <a:gd name="connsiteX4" fmla="*/ 245786 w 245786"/>
                <a:gd name="connsiteY4" fmla="*/ 676274 h 833276"/>
                <a:gd name="connsiteX5" fmla="*/ 173353 w 245786"/>
                <a:gd name="connsiteY5" fmla="*/ 736244 h 833276"/>
                <a:gd name="connsiteX6" fmla="*/ 201020 w 245786"/>
                <a:gd name="connsiteY6" fmla="*/ 833276 h 833276"/>
                <a:gd name="connsiteX7" fmla="*/ 128588 w 245786"/>
                <a:gd name="connsiteY7" fmla="*/ 773306 h 833276"/>
                <a:gd name="connsiteX8" fmla="*/ 56155 w 245786"/>
                <a:gd name="connsiteY8" fmla="*/ 833276 h 833276"/>
                <a:gd name="connsiteX9" fmla="*/ 83822 w 245786"/>
                <a:gd name="connsiteY9" fmla="*/ 736244 h 833276"/>
                <a:gd name="connsiteX10" fmla="*/ 11389 w 245786"/>
                <a:gd name="connsiteY10" fmla="*/ 676274 h 833276"/>
                <a:gd name="connsiteX0" fmla="*/ 11389 w 245786"/>
                <a:gd name="connsiteY0" fmla="*/ 676274 h 1685763"/>
                <a:gd name="connsiteX1" fmla="*/ 100921 w 245786"/>
                <a:gd name="connsiteY1" fmla="*/ 676275 h 1685763"/>
                <a:gd name="connsiteX2" fmla="*/ 0 w 245786"/>
                <a:gd name="connsiteY2" fmla="*/ 102992 h 1685763"/>
                <a:gd name="connsiteX3" fmla="*/ 165779 w 245786"/>
                <a:gd name="connsiteY3" fmla="*/ 0 h 1685763"/>
                <a:gd name="connsiteX4" fmla="*/ 245786 w 245786"/>
                <a:gd name="connsiteY4" fmla="*/ 676274 h 1685763"/>
                <a:gd name="connsiteX5" fmla="*/ 173353 w 245786"/>
                <a:gd name="connsiteY5" fmla="*/ 736244 h 1685763"/>
                <a:gd name="connsiteX6" fmla="*/ 201020 w 245786"/>
                <a:gd name="connsiteY6" fmla="*/ 833276 h 1685763"/>
                <a:gd name="connsiteX7" fmla="*/ 128588 w 245786"/>
                <a:gd name="connsiteY7" fmla="*/ 773306 h 1685763"/>
                <a:gd name="connsiteX8" fmla="*/ 94255 w 245786"/>
                <a:gd name="connsiteY8" fmla="*/ 1685763 h 1685763"/>
                <a:gd name="connsiteX9" fmla="*/ 83822 w 245786"/>
                <a:gd name="connsiteY9" fmla="*/ 736244 h 1685763"/>
                <a:gd name="connsiteX10" fmla="*/ 11389 w 245786"/>
                <a:gd name="connsiteY10" fmla="*/ 676274 h 1685763"/>
                <a:gd name="connsiteX0" fmla="*/ 11389 w 245786"/>
                <a:gd name="connsiteY0" fmla="*/ 676274 h 1685763"/>
                <a:gd name="connsiteX1" fmla="*/ 100921 w 245786"/>
                <a:gd name="connsiteY1" fmla="*/ 676275 h 1685763"/>
                <a:gd name="connsiteX2" fmla="*/ 0 w 245786"/>
                <a:gd name="connsiteY2" fmla="*/ 102992 h 1685763"/>
                <a:gd name="connsiteX3" fmla="*/ 165779 w 245786"/>
                <a:gd name="connsiteY3" fmla="*/ 0 h 1685763"/>
                <a:gd name="connsiteX4" fmla="*/ 245786 w 245786"/>
                <a:gd name="connsiteY4" fmla="*/ 676274 h 1685763"/>
                <a:gd name="connsiteX5" fmla="*/ 173353 w 245786"/>
                <a:gd name="connsiteY5" fmla="*/ 736244 h 1685763"/>
                <a:gd name="connsiteX6" fmla="*/ 201020 w 245786"/>
                <a:gd name="connsiteY6" fmla="*/ 833276 h 1685763"/>
                <a:gd name="connsiteX7" fmla="*/ 128588 w 245786"/>
                <a:gd name="connsiteY7" fmla="*/ 773306 h 1685763"/>
                <a:gd name="connsiteX8" fmla="*/ 94255 w 245786"/>
                <a:gd name="connsiteY8" fmla="*/ 1685763 h 1685763"/>
                <a:gd name="connsiteX9" fmla="*/ 21910 w 245786"/>
                <a:gd name="connsiteY9" fmla="*/ 1431569 h 1685763"/>
                <a:gd name="connsiteX10" fmla="*/ 11389 w 245786"/>
                <a:gd name="connsiteY10" fmla="*/ 676274 h 1685763"/>
                <a:gd name="connsiteX0" fmla="*/ 11389 w 245786"/>
                <a:gd name="connsiteY0" fmla="*/ 676274 h 1685763"/>
                <a:gd name="connsiteX1" fmla="*/ 5671 w 245786"/>
                <a:gd name="connsiteY1" fmla="*/ 357187 h 1685763"/>
                <a:gd name="connsiteX2" fmla="*/ 0 w 245786"/>
                <a:gd name="connsiteY2" fmla="*/ 102992 h 1685763"/>
                <a:gd name="connsiteX3" fmla="*/ 165779 w 245786"/>
                <a:gd name="connsiteY3" fmla="*/ 0 h 1685763"/>
                <a:gd name="connsiteX4" fmla="*/ 245786 w 245786"/>
                <a:gd name="connsiteY4" fmla="*/ 676274 h 1685763"/>
                <a:gd name="connsiteX5" fmla="*/ 173353 w 245786"/>
                <a:gd name="connsiteY5" fmla="*/ 736244 h 1685763"/>
                <a:gd name="connsiteX6" fmla="*/ 201020 w 245786"/>
                <a:gd name="connsiteY6" fmla="*/ 833276 h 1685763"/>
                <a:gd name="connsiteX7" fmla="*/ 128588 w 245786"/>
                <a:gd name="connsiteY7" fmla="*/ 773306 h 1685763"/>
                <a:gd name="connsiteX8" fmla="*/ 94255 w 245786"/>
                <a:gd name="connsiteY8" fmla="*/ 1685763 h 1685763"/>
                <a:gd name="connsiteX9" fmla="*/ 21910 w 245786"/>
                <a:gd name="connsiteY9" fmla="*/ 1431569 h 1685763"/>
                <a:gd name="connsiteX10" fmla="*/ 11389 w 245786"/>
                <a:gd name="connsiteY10" fmla="*/ 676274 h 1685763"/>
                <a:gd name="connsiteX0" fmla="*/ 11389 w 245786"/>
                <a:gd name="connsiteY0" fmla="*/ 676274 h 1706756"/>
                <a:gd name="connsiteX1" fmla="*/ 5671 w 245786"/>
                <a:gd name="connsiteY1" fmla="*/ 357187 h 1706756"/>
                <a:gd name="connsiteX2" fmla="*/ 0 w 245786"/>
                <a:gd name="connsiteY2" fmla="*/ 102992 h 1706756"/>
                <a:gd name="connsiteX3" fmla="*/ 165779 w 245786"/>
                <a:gd name="connsiteY3" fmla="*/ 0 h 1706756"/>
                <a:gd name="connsiteX4" fmla="*/ 245786 w 245786"/>
                <a:gd name="connsiteY4" fmla="*/ 676274 h 1706756"/>
                <a:gd name="connsiteX5" fmla="*/ 173353 w 245786"/>
                <a:gd name="connsiteY5" fmla="*/ 736244 h 1706756"/>
                <a:gd name="connsiteX6" fmla="*/ 201020 w 245786"/>
                <a:gd name="connsiteY6" fmla="*/ 833276 h 1706756"/>
                <a:gd name="connsiteX7" fmla="*/ 238126 w 245786"/>
                <a:gd name="connsiteY7" fmla="*/ 1706756 h 1706756"/>
                <a:gd name="connsiteX8" fmla="*/ 94255 w 245786"/>
                <a:gd name="connsiteY8" fmla="*/ 1685763 h 1706756"/>
                <a:gd name="connsiteX9" fmla="*/ 21910 w 245786"/>
                <a:gd name="connsiteY9" fmla="*/ 1431569 h 1706756"/>
                <a:gd name="connsiteX10" fmla="*/ 11389 w 245786"/>
                <a:gd name="connsiteY10" fmla="*/ 676274 h 1706756"/>
                <a:gd name="connsiteX0" fmla="*/ 11389 w 245786"/>
                <a:gd name="connsiteY0" fmla="*/ 676274 h 1706756"/>
                <a:gd name="connsiteX1" fmla="*/ 5671 w 245786"/>
                <a:gd name="connsiteY1" fmla="*/ 357187 h 1706756"/>
                <a:gd name="connsiteX2" fmla="*/ 0 w 245786"/>
                <a:gd name="connsiteY2" fmla="*/ 102992 h 1706756"/>
                <a:gd name="connsiteX3" fmla="*/ 165779 w 245786"/>
                <a:gd name="connsiteY3" fmla="*/ 0 h 1706756"/>
                <a:gd name="connsiteX4" fmla="*/ 245786 w 245786"/>
                <a:gd name="connsiteY4" fmla="*/ 676274 h 1706756"/>
                <a:gd name="connsiteX5" fmla="*/ 173353 w 245786"/>
                <a:gd name="connsiteY5" fmla="*/ 736244 h 1706756"/>
                <a:gd name="connsiteX6" fmla="*/ 201020 w 245786"/>
                <a:gd name="connsiteY6" fmla="*/ 833276 h 1706756"/>
                <a:gd name="connsiteX7" fmla="*/ 238126 w 245786"/>
                <a:gd name="connsiteY7" fmla="*/ 1706756 h 1706756"/>
                <a:gd name="connsiteX8" fmla="*/ 94255 w 245786"/>
                <a:gd name="connsiteY8" fmla="*/ 1685763 h 1706756"/>
                <a:gd name="connsiteX9" fmla="*/ 21910 w 245786"/>
                <a:gd name="connsiteY9" fmla="*/ 1431569 h 1706756"/>
                <a:gd name="connsiteX10" fmla="*/ 11389 w 245786"/>
                <a:gd name="connsiteY10" fmla="*/ 676274 h 170675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245786 w 257176"/>
                <a:gd name="connsiteY4" fmla="*/ 676274 h 1687706"/>
                <a:gd name="connsiteX5" fmla="*/ 173353 w 257176"/>
                <a:gd name="connsiteY5" fmla="*/ 736244 h 1687706"/>
                <a:gd name="connsiteX6" fmla="*/ 201020 w 257176"/>
                <a:gd name="connsiteY6" fmla="*/ 833276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245786 w 257176"/>
                <a:gd name="connsiteY4" fmla="*/ 676274 h 1687706"/>
                <a:gd name="connsiteX5" fmla="*/ 173353 w 257176"/>
                <a:gd name="connsiteY5" fmla="*/ 736244 h 1687706"/>
                <a:gd name="connsiteX6" fmla="*/ 201020 w 257176"/>
                <a:gd name="connsiteY6" fmla="*/ 833276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179111 w 257176"/>
                <a:gd name="connsiteY4" fmla="*/ 428624 h 1687706"/>
                <a:gd name="connsiteX5" fmla="*/ 173353 w 257176"/>
                <a:gd name="connsiteY5" fmla="*/ 736244 h 1687706"/>
                <a:gd name="connsiteX6" fmla="*/ 201020 w 257176"/>
                <a:gd name="connsiteY6" fmla="*/ 833276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179111 w 257176"/>
                <a:gd name="connsiteY4" fmla="*/ 428624 h 1687706"/>
                <a:gd name="connsiteX5" fmla="*/ 173353 w 257176"/>
                <a:gd name="connsiteY5" fmla="*/ 736244 h 1687706"/>
                <a:gd name="connsiteX6" fmla="*/ 167682 w 257176"/>
                <a:gd name="connsiteY6" fmla="*/ 1347626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179111 w 257176"/>
                <a:gd name="connsiteY4" fmla="*/ 428624 h 1687706"/>
                <a:gd name="connsiteX5" fmla="*/ 173353 w 257176"/>
                <a:gd name="connsiteY5" fmla="*/ 736244 h 1687706"/>
                <a:gd name="connsiteX6" fmla="*/ 172445 w 257176"/>
                <a:gd name="connsiteY6" fmla="*/ 1333339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  <a:gd name="connsiteX0" fmla="*/ 11389 w 257176"/>
                <a:gd name="connsiteY0" fmla="*/ 676274 h 1687706"/>
                <a:gd name="connsiteX1" fmla="*/ 5671 w 257176"/>
                <a:gd name="connsiteY1" fmla="*/ 357187 h 1687706"/>
                <a:gd name="connsiteX2" fmla="*/ 0 w 257176"/>
                <a:gd name="connsiteY2" fmla="*/ 102992 h 1687706"/>
                <a:gd name="connsiteX3" fmla="*/ 165779 w 257176"/>
                <a:gd name="connsiteY3" fmla="*/ 0 h 1687706"/>
                <a:gd name="connsiteX4" fmla="*/ 179111 w 257176"/>
                <a:gd name="connsiteY4" fmla="*/ 133349 h 1687706"/>
                <a:gd name="connsiteX5" fmla="*/ 173353 w 257176"/>
                <a:gd name="connsiteY5" fmla="*/ 736244 h 1687706"/>
                <a:gd name="connsiteX6" fmla="*/ 172445 w 257176"/>
                <a:gd name="connsiteY6" fmla="*/ 1333339 h 1687706"/>
                <a:gd name="connsiteX7" fmla="*/ 257176 w 257176"/>
                <a:gd name="connsiteY7" fmla="*/ 1687706 h 1687706"/>
                <a:gd name="connsiteX8" fmla="*/ 94255 w 257176"/>
                <a:gd name="connsiteY8" fmla="*/ 1685763 h 1687706"/>
                <a:gd name="connsiteX9" fmla="*/ 21910 w 257176"/>
                <a:gd name="connsiteY9" fmla="*/ 1431569 h 1687706"/>
                <a:gd name="connsiteX10" fmla="*/ 11389 w 257176"/>
                <a:gd name="connsiteY10" fmla="*/ 676274 h 1687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7176" h="1687706">
                  <a:moveTo>
                    <a:pt x="11389" y="676274"/>
                  </a:moveTo>
                  <a:lnTo>
                    <a:pt x="5671" y="357187"/>
                  </a:lnTo>
                  <a:lnTo>
                    <a:pt x="0" y="102992"/>
                  </a:lnTo>
                  <a:lnTo>
                    <a:pt x="165779" y="0"/>
                  </a:lnTo>
                  <a:lnTo>
                    <a:pt x="179111" y="133349"/>
                  </a:lnTo>
                  <a:cubicBezTo>
                    <a:pt x="177192" y="334314"/>
                    <a:pt x="175272" y="535279"/>
                    <a:pt x="173353" y="736244"/>
                  </a:cubicBezTo>
                  <a:cubicBezTo>
                    <a:pt x="171463" y="940038"/>
                    <a:pt x="174335" y="1129545"/>
                    <a:pt x="172445" y="1333339"/>
                  </a:cubicBezTo>
                  <a:cubicBezTo>
                    <a:pt x="184814" y="1624499"/>
                    <a:pt x="178133" y="1472746"/>
                    <a:pt x="257176" y="1687706"/>
                  </a:cubicBezTo>
                  <a:lnTo>
                    <a:pt x="94255" y="1685763"/>
                  </a:lnTo>
                  <a:lnTo>
                    <a:pt x="21910" y="1431569"/>
                  </a:lnTo>
                  <a:lnTo>
                    <a:pt x="11389" y="676274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3D4A8">
                    <a:alpha val="37000"/>
                  </a:srgbClr>
                </a:gs>
                <a:gs pos="25000">
                  <a:srgbClr val="21D6E0">
                    <a:alpha val="41000"/>
                  </a:srgbClr>
                </a:gs>
                <a:gs pos="75000">
                  <a:srgbClr val="0087E6">
                    <a:alpha val="52000"/>
                  </a:srgbClr>
                </a:gs>
                <a:gs pos="100000">
                  <a:srgbClr val="005CBF">
                    <a:alpha val="45000"/>
                  </a:srgbClr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Ellipse 10"/>
            <p:cNvSpPr/>
            <p:nvPr/>
          </p:nvSpPr>
          <p:spPr bwMode="auto">
            <a:xfrm>
              <a:off x="6010799" y="4682109"/>
              <a:ext cx="67996" cy="679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Ellipse 11"/>
            <p:cNvSpPr/>
            <p:nvPr/>
          </p:nvSpPr>
          <p:spPr bwMode="auto">
            <a:xfrm>
              <a:off x="5744902" y="3678724"/>
              <a:ext cx="67996" cy="679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Ellipse 12"/>
            <p:cNvSpPr/>
            <p:nvPr/>
          </p:nvSpPr>
          <p:spPr bwMode="auto">
            <a:xfrm>
              <a:off x="6334435" y="4149080"/>
              <a:ext cx="67996" cy="679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956291" y="3612695"/>
              <a:ext cx="749465" cy="22241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" b="1" dirty="0" smtClean="0">
                  <a:solidFill>
                    <a:srgbClr val="C00000"/>
                  </a:solidFill>
                </a:rPr>
                <a:t>L1A10 Temp</a:t>
              </a:r>
              <a:endParaRPr lang="en-US" sz="300" b="1" dirty="0">
                <a:solidFill>
                  <a:srgbClr val="C00000"/>
                </a:solidFill>
              </a:endParaRP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6126792" y="4616079"/>
              <a:ext cx="749465" cy="22241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" b="1" dirty="0" smtClean="0">
                  <a:solidFill>
                    <a:srgbClr val="C00000"/>
                  </a:solidFill>
                </a:rPr>
                <a:t>L1B22 Temp</a:t>
              </a:r>
              <a:endParaRPr lang="en-US" sz="300" b="1" dirty="0">
                <a:solidFill>
                  <a:srgbClr val="C00000"/>
                </a:solidFill>
              </a:endParaRP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4914048" y="5317178"/>
              <a:ext cx="749465" cy="22241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" b="1" dirty="0" smtClean="0">
                  <a:solidFill>
                    <a:srgbClr val="C00000"/>
                  </a:solidFill>
                </a:rPr>
                <a:t>L1B20 Temp</a:t>
              </a:r>
              <a:endParaRPr lang="en-US" sz="300" b="1" dirty="0">
                <a:solidFill>
                  <a:srgbClr val="C00000"/>
                </a:solidFill>
              </a:endParaRPr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6454932" y="4083051"/>
              <a:ext cx="749465" cy="22241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" b="1" dirty="0" smtClean="0">
                  <a:solidFill>
                    <a:srgbClr val="C00000"/>
                  </a:solidFill>
                </a:rPr>
                <a:t>L3A10 Temp</a:t>
              </a:r>
              <a:endParaRPr lang="en-US" sz="300" b="1" dirty="0">
                <a:solidFill>
                  <a:srgbClr val="C00000"/>
                </a:solidFill>
              </a:endParaRPr>
            </a:p>
          </p:txBody>
        </p:sp>
        <p:sp>
          <p:nvSpPr>
            <p:cNvPr id="18" name="Ellipse 17"/>
            <p:cNvSpPr/>
            <p:nvPr/>
          </p:nvSpPr>
          <p:spPr bwMode="auto">
            <a:xfrm>
              <a:off x="5765253" y="4873172"/>
              <a:ext cx="67996" cy="67996"/>
            </a:xfrm>
            <a:prstGeom prst="ellipse">
              <a:avLst/>
            </a:prstGeom>
            <a:solidFill>
              <a:srgbClr val="C00000"/>
            </a:solidFill>
            <a:ln w="127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17671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feld 18"/>
            <p:cNvSpPr txBox="1"/>
            <p:nvPr/>
          </p:nvSpPr>
          <p:spPr>
            <a:xfrm>
              <a:off x="4974664" y="4797153"/>
              <a:ext cx="749465" cy="222417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r>
                <a:rPr lang="en-US" sz="300" b="1" dirty="0" smtClean="0">
                  <a:solidFill>
                    <a:srgbClr val="C00000"/>
                  </a:solidFill>
                </a:rPr>
                <a:t>L1A10 Temp</a:t>
              </a:r>
              <a:endParaRPr lang="en-US" sz="3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4" name="Textfeld 3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2">
                    <a:lumMod val="50000"/>
                  </a:schemeClr>
                </a:solidFill>
                <a:latin typeface="Verdana" pitchFamily="34" charset="0"/>
              </a:rPr>
              <a:t>teco.kit.edu</a:t>
            </a:r>
            <a:endParaRPr lang="de-DE" sz="1400" dirty="0">
              <a:solidFill>
                <a:schemeClr val="bg2">
                  <a:lumMod val="50000"/>
                </a:schemeClr>
              </a:solidFill>
              <a:latin typeface="Verdana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2577" y="425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43122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>
          <a:xfrm>
            <a:off x="581149" y="2238364"/>
            <a:ext cx="8101898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More </a:t>
            </a:r>
            <a:r>
              <a:rPr lang="en-US" sz="4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organisational</a:t>
            </a:r>
            <a:endParaRPr lang="en-US" sz="4400" b="1" cap="all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Verdana" pitchFamily="34" charset="0"/>
            </a:endParaRPr>
          </a:p>
          <a:p>
            <a:pPr algn="ctr"/>
            <a:r>
              <a:rPr lang="en-US" sz="4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  <a:latin typeface="Verdana" pitchFamily="34" charset="0"/>
              </a:rPr>
              <a:t>Notes</a:t>
            </a:r>
          </a:p>
          <a:p>
            <a:pPr algn="ctr"/>
            <a:endParaRPr lang="en-US" sz="4400" b="1" cap="all" spc="0" dirty="0" smtClean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236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Reading!!!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 </a:t>
            </a:r>
            <a:r>
              <a:rPr lang="en-US" sz="1600" dirty="0" smtClean="0"/>
              <a:t>B. N. </a:t>
            </a:r>
            <a:r>
              <a:rPr lang="en-US" sz="1600" dirty="0" err="1" smtClean="0"/>
              <a:t>Schilit</a:t>
            </a:r>
            <a:r>
              <a:rPr lang="en-US" sz="1600" dirty="0" smtClean="0"/>
              <a:t>, N. Adams and R. Want, “Context-aware computing applications,” in Proc. Workshop on Mobile Computing Systems and Applications, IEEE, 1994, 85-90</a:t>
            </a:r>
            <a:endParaRPr lang="en-US" sz="6600" dirty="0" smtClean="0"/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A</a:t>
            </a:r>
            <a:r>
              <a:rPr lang="en-US" sz="1600" dirty="0" smtClean="0"/>
              <a:t>. K. </a:t>
            </a:r>
            <a:r>
              <a:rPr lang="en-US" sz="1600" dirty="0" err="1" smtClean="0"/>
              <a:t>Dey</a:t>
            </a:r>
            <a:r>
              <a:rPr lang="en-US" sz="1600" dirty="0" smtClean="0"/>
              <a:t> and G. D. </a:t>
            </a:r>
            <a:r>
              <a:rPr lang="en-US" sz="1600" dirty="0" err="1" smtClean="0"/>
              <a:t>Abowd</a:t>
            </a:r>
            <a:r>
              <a:rPr lang="en-US" sz="1600" dirty="0" smtClean="0"/>
              <a:t>, “Towards a better understanding of context and context-awareness,” The What, Who, Where, When, Why and How of Context-Awareness Workshop at the Conference on Human Factors in Computing Systems (CHI), 2000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 smtClean="0"/>
              <a:t>G. Chen and D. </a:t>
            </a:r>
            <a:r>
              <a:rPr lang="en-US" sz="1600" dirty="0" err="1" smtClean="0"/>
              <a:t>Kotz</a:t>
            </a:r>
            <a:r>
              <a:rPr lang="en-US" sz="1600" dirty="0" smtClean="0"/>
              <a:t>, A survey of context-aware mobile computing research. Technical Report TR 2000-381, Department of Computer Science, Dartmouth College, November 2000</a:t>
            </a:r>
          </a:p>
          <a:p>
            <a:endParaRPr lang="en-US" sz="1600" dirty="0" smtClean="0"/>
          </a:p>
          <a:p>
            <a:r>
              <a:rPr lang="en-US" sz="1600" dirty="0" smtClean="0"/>
              <a:t> </a:t>
            </a:r>
            <a:r>
              <a:rPr lang="en-US" sz="1600" dirty="0" err="1"/>
              <a:t>Dourish</a:t>
            </a:r>
            <a:r>
              <a:rPr lang="en-US" sz="1600" dirty="0"/>
              <a:t>, Paul. "What we talk about when we talk about context." </a:t>
            </a:r>
            <a:r>
              <a:rPr lang="en-US" sz="1600" i="1" dirty="0"/>
              <a:t>Personal and ubiquitous computing</a:t>
            </a:r>
            <a:r>
              <a:rPr lang="en-US" sz="1600" dirty="0"/>
              <a:t> 8.1 (2004): 19-30</a:t>
            </a:r>
            <a:r>
              <a:rPr lang="en-US" sz="1600" dirty="0" smtClean="0"/>
              <a:t>.</a:t>
            </a:r>
          </a:p>
          <a:p>
            <a:endParaRPr lang="en-US" sz="1600" dirty="0" smtClean="0"/>
          </a:p>
        </p:txBody>
      </p:sp>
    </p:spTree>
    <p:extLst>
      <p:ext uri="{BB962C8B-B14F-4D97-AF65-F5344CB8AC3E}">
        <p14:creationId xmlns:p14="http://schemas.microsoft.com/office/powerpoint/2010/main" val="276828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More References </a:t>
            </a:r>
            <a:r>
              <a:rPr lang="de-DE" dirty="0" err="1" smtClean="0"/>
              <a:t>used</a:t>
            </a:r>
            <a:r>
              <a:rPr lang="de-DE" dirty="0" smtClean="0"/>
              <a:t> in </a:t>
            </a:r>
            <a:r>
              <a:rPr lang="de-DE" dirty="0" err="1" smtClean="0"/>
              <a:t>this</a:t>
            </a:r>
            <a:r>
              <a:rPr lang="de-DE" dirty="0" smtClean="0"/>
              <a:t> </a:t>
            </a:r>
            <a:r>
              <a:rPr lang="de-DE" dirty="0" err="1" smtClean="0"/>
              <a:t>lecture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sz="2000" dirty="0" smtClean="0">
              <a:hlinkClick r:id="rId2"/>
            </a:endParaRPr>
          </a:p>
          <a:p>
            <a:r>
              <a:rPr lang="en-US" sz="2000" dirty="0"/>
              <a:t>Want, Roy, and Andy Hopper. "Active badges and personal interactive computing objects." </a:t>
            </a:r>
            <a:r>
              <a:rPr lang="en-US" sz="2000" i="1" dirty="0"/>
              <a:t>Consumer Electronics, IEEE Transactions on</a:t>
            </a:r>
            <a:r>
              <a:rPr lang="en-US" sz="2000" dirty="0"/>
              <a:t> 38.1 (1992): 10-20.</a:t>
            </a:r>
          </a:p>
          <a:p>
            <a:r>
              <a:rPr lang="en-US" sz="2000" dirty="0" smtClean="0"/>
              <a:t>Rob </a:t>
            </a:r>
            <a:r>
              <a:rPr lang="en-US" sz="2000" dirty="0"/>
              <a:t>Semper, Exploratorium, and </a:t>
            </a:r>
            <a:r>
              <a:rPr lang="en-US" sz="2000" dirty="0" err="1"/>
              <a:t>Mirjana</a:t>
            </a:r>
            <a:r>
              <a:rPr lang="en-US" sz="2000" dirty="0"/>
              <a:t> </a:t>
            </a:r>
            <a:r>
              <a:rPr lang="en-US" sz="2000" dirty="0" err="1"/>
              <a:t>Spasojevic</a:t>
            </a:r>
            <a:r>
              <a:rPr lang="en-US" sz="2000" dirty="0"/>
              <a:t>, HP </a:t>
            </a:r>
            <a:r>
              <a:rPr lang="en-US" sz="2000" dirty="0" smtClean="0"/>
              <a:t>Labs, The </a:t>
            </a:r>
            <a:r>
              <a:rPr lang="en-US" sz="2000" dirty="0"/>
              <a:t>Electronic Guidebook: Using Portable Devices and a Wireless Web-based Network to Extend the Museum Experience - Overview and Findings to Date, </a:t>
            </a:r>
            <a:r>
              <a:rPr lang="en-US" sz="2000" dirty="0" smtClean="0"/>
              <a:t>Museums </a:t>
            </a:r>
            <a:r>
              <a:rPr lang="en-US" sz="2000" dirty="0"/>
              <a:t>and the Web Conference, April </a:t>
            </a:r>
            <a:r>
              <a:rPr lang="en-US" sz="2000" dirty="0" smtClean="0"/>
              <a:t>2002</a:t>
            </a:r>
          </a:p>
          <a:p>
            <a:r>
              <a:rPr lang="en-US" sz="2000" dirty="0" smtClean="0"/>
              <a:t>Rene </a:t>
            </a:r>
            <a:r>
              <a:rPr lang="en-US" sz="2000" dirty="0" err="1" smtClean="0"/>
              <a:t>Mayrhofer</a:t>
            </a:r>
            <a:r>
              <a:rPr lang="en-US" sz="2000" dirty="0" smtClean="0"/>
              <a:t>, An </a:t>
            </a:r>
            <a:r>
              <a:rPr lang="en-US" sz="2000" dirty="0"/>
              <a:t>Architecture for Context </a:t>
            </a:r>
            <a:r>
              <a:rPr lang="en-US" sz="2000" dirty="0" smtClean="0"/>
              <a:t>Prediction, PhD Thesis 2004</a:t>
            </a:r>
          </a:p>
          <a:p>
            <a:r>
              <a:rPr lang="de-DE" sz="2000" dirty="0" err="1"/>
              <a:t>Nivala</a:t>
            </a:r>
            <a:r>
              <a:rPr lang="de-DE" sz="2000" dirty="0"/>
              <a:t>, </a:t>
            </a:r>
            <a:r>
              <a:rPr lang="de-DE" sz="2000" dirty="0" err="1"/>
              <a:t>Annu-Maaria</a:t>
            </a:r>
            <a:r>
              <a:rPr lang="de-DE" sz="2000" dirty="0"/>
              <a:t>, </a:t>
            </a:r>
            <a:r>
              <a:rPr lang="de-DE" sz="2000" dirty="0" err="1"/>
              <a:t>and</a:t>
            </a:r>
            <a:r>
              <a:rPr lang="de-DE" sz="2000" dirty="0"/>
              <a:t> L. </a:t>
            </a:r>
            <a:r>
              <a:rPr lang="de-DE" sz="2000" dirty="0" err="1"/>
              <a:t>Tiina</a:t>
            </a:r>
            <a:r>
              <a:rPr lang="de-DE" sz="2000" dirty="0"/>
              <a:t> </a:t>
            </a:r>
            <a:r>
              <a:rPr lang="de-DE" sz="2000" dirty="0" err="1"/>
              <a:t>Sarjakoski</a:t>
            </a:r>
            <a:r>
              <a:rPr lang="de-DE" sz="2000" dirty="0"/>
              <a:t>. "Need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-Aware </a:t>
            </a:r>
            <a:r>
              <a:rPr lang="de-DE" sz="2000" dirty="0" err="1"/>
              <a:t>Topographic</a:t>
            </a:r>
            <a:r>
              <a:rPr lang="de-DE" sz="2000" dirty="0"/>
              <a:t> </a:t>
            </a:r>
            <a:r>
              <a:rPr lang="de-DE" sz="2000" dirty="0" err="1"/>
              <a:t>Maps</a:t>
            </a:r>
            <a:r>
              <a:rPr lang="de-DE" sz="2000" dirty="0"/>
              <a:t> in Mobile Devices." </a:t>
            </a:r>
            <a:r>
              <a:rPr lang="de-DE" sz="2000" i="1" dirty="0" err="1"/>
              <a:t>ScanGIS</a:t>
            </a:r>
            <a:r>
              <a:rPr lang="de-DE" sz="2000" dirty="0"/>
              <a:t>. 2003.</a:t>
            </a:r>
            <a:endParaRPr lang="de-DE" sz="2000" dirty="0">
              <a:hlinkClick r:id="rId2"/>
            </a:endParaRPr>
          </a:p>
          <a:p>
            <a:r>
              <a:rPr lang="en-US" sz="2000" dirty="0" smtClean="0"/>
              <a:t>Weiser</a:t>
            </a:r>
            <a:r>
              <a:rPr lang="en-US" sz="2000" dirty="0"/>
              <a:t>, Mark, Rich Gold, and John </a:t>
            </a:r>
            <a:r>
              <a:rPr lang="en-US" sz="2000" dirty="0" err="1"/>
              <a:t>Seely</a:t>
            </a:r>
            <a:r>
              <a:rPr lang="en-US" sz="2000" dirty="0"/>
              <a:t> Brown. "The origins of ubiquitous computing research at PARC in the late 1980s." </a:t>
            </a:r>
            <a:r>
              <a:rPr lang="en-US" sz="2000" i="1" dirty="0"/>
              <a:t>IBM systems journal</a:t>
            </a:r>
            <a:r>
              <a:rPr lang="en-US" sz="2000" dirty="0"/>
              <a:t> 38.4 (1999): 693-696</a:t>
            </a:r>
            <a:r>
              <a:rPr lang="en-US" sz="2000" dirty="0" smtClean="0"/>
              <a:t>.</a:t>
            </a:r>
          </a:p>
          <a:p>
            <a:r>
              <a:rPr lang="en-US" altLang="de-DE" sz="2000" dirty="0"/>
              <a:t>Omar Khan </a:t>
            </a:r>
            <a:r>
              <a:rPr lang="de-DE" sz="2000" dirty="0" err="1"/>
              <a:t>Context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Context</a:t>
            </a:r>
            <a:r>
              <a:rPr lang="de-DE" sz="2000" dirty="0"/>
              <a:t>-Aware Computing, </a:t>
            </a:r>
            <a:r>
              <a:rPr lang="de-DE" sz="2000" dirty="0" err="1"/>
              <a:t>Lecture</a:t>
            </a:r>
            <a:r>
              <a:rPr lang="de-DE" sz="2000" dirty="0"/>
              <a:t>:</a:t>
            </a:r>
            <a:r>
              <a:rPr lang="en-US" altLang="de-DE" sz="2000" dirty="0"/>
              <a:t>, 2006</a:t>
            </a:r>
          </a:p>
          <a:p>
            <a:pPr marL="0" indent="0">
              <a:buNone/>
            </a:pPr>
            <a:endParaRPr lang="en-US" altLang="de-DE" sz="2000" dirty="0" smtClean="0"/>
          </a:p>
          <a:p>
            <a:pPr marL="0" indent="0">
              <a:buNone/>
            </a:pPr>
            <a:endParaRPr lang="en-US" altLang="de-DE" sz="2000" dirty="0"/>
          </a:p>
        </p:txBody>
      </p:sp>
    </p:spTree>
    <p:extLst>
      <p:ext uri="{BB962C8B-B14F-4D97-AF65-F5344CB8AC3E}">
        <p14:creationId xmlns:p14="http://schemas.microsoft.com/office/powerpoint/2010/main" val="254541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by </a:t>
            </a:r>
            <a:r>
              <a:rPr lang="en-US" dirty="0" smtClean="0"/>
              <a:t>Chen/</a:t>
            </a:r>
            <a:r>
              <a:rPr lang="en-US" dirty="0" err="1" smtClean="0"/>
              <a:t>Kotz</a:t>
            </a:r>
            <a:r>
              <a:rPr lang="en-US" dirty="0" smtClean="0"/>
              <a:t>: </a:t>
            </a:r>
            <a:r>
              <a:rPr lang="en-US" dirty="0" err="1" smtClean="0"/>
              <a:t>Acive</a:t>
            </a:r>
            <a:r>
              <a:rPr lang="en-US" dirty="0" smtClean="0"/>
              <a:t> vs. Passive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Context is the set of environmental states and settings that </a:t>
            </a:r>
          </a:p>
          <a:p>
            <a:pPr lvl="1"/>
            <a:r>
              <a:rPr lang="en-US" dirty="0" smtClean="0"/>
              <a:t>either determines an application's behavior </a:t>
            </a:r>
            <a:r>
              <a:rPr lang="en-US" dirty="0" smtClean="0">
                <a:solidFill>
                  <a:srgbClr val="C00000"/>
                </a:solidFill>
              </a:rPr>
              <a:t>(active context = critical)</a:t>
            </a:r>
          </a:p>
          <a:p>
            <a:pPr lvl="1"/>
            <a:r>
              <a:rPr lang="en-US" dirty="0" smtClean="0"/>
              <a:t>or in which an application event occurs and is interesting to the user </a:t>
            </a:r>
            <a:br>
              <a:rPr lang="en-US" dirty="0" smtClean="0"/>
            </a:br>
            <a:r>
              <a:rPr lang="en-US" dirty="0" smtClean="0">
                <a:solidFill>
                  <a:srgbClr val="C00000"/>
                </a:solidFill>
              </a:rPr>
              <a:t>(passive context = relevant)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559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/>
          <a:lstStyle/>
          <a:p>
            <a:r>
              <a:rPr lang="en-US" dirty="0" smtClean="0"/>
              <a:t>Definition by </a:t>
            </a:r>
            <a:r>
              <a:rPr lang="en-US" dirty="0" err="1" smtClean="0"/>
              <a:t>Dey</a:t>
            </a:r>
            <a:r>
              <a:rPr lang="en-US" dirty="0" smtClean="0"/>
              <a:t>/</a:t>
            </a:r>
            <a:r>
              <a:rPr lang="en-US" dirty="0" err="1" smtClean="0"/>
              <a:t>Abowd</a:t>
            </a:r>
            <a:r>
              <a:rPr lang="en-US" dirty="0" smtClean="0"/>
              <a:t>: Primary vs Secondary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 smtClean="0"/>
              <a:t>"</a:t>
            </a:r>
            <a:r>
              <a:rPr lang="en-US" sz="2400" dirty="0" smtClean="0"/>
              <a:t>Context is any information that can be used to characterize the situation of an entity. An entity is a person, place, or object that is considered relevant to the interaction between a user and an application, including the user and applications themselves“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primary context </a:t>
            </a:r>
            <a:r>
              <a:rPr lang="en-US" sz="2400" dirty="0" smtClean="0"/>
              <a:t>(location - where, identity - who, time - when, activity - what)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C00000"/>
                </a:solidFill>
              </a:rPr>
              <a:t>secondary context </a:t>
            </a:r>
            <a:r>
              <a:rPr lang="en-US" sz="2400" dirty="0" smtClean="0"/>
              <a:t>(anything that can be found on the basis of the primary context)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“A system is </a:t>
            </a:r>
            <a:r>
              <a:rPr lang="en-US" sz="2400" dirty="0" smtClean="0">
                <a:solidFill>
                  <a:srgbClr val="C00000"/>
                </a:solidFill>
              </a:rPr>
              <a:t>context-aware</a:t>
            </a:r>
            <a:r>
              <a:rPr lang="en-US" sz="2400" dirty="0" smtClean="0"/>
              <a:t> if it </a:t>
            </a:r>
            <a:r>
              <a:rPr lang="en-US" sz="2400" dirty="0" smtClean="0">
                <a:solidFill>
                  <a:srgbClr val="C00000"/>
                </a:solidFill>
              </a:rPr>
              <a:t>uses context to provide </a:t>
            </a:r>
            <a:r>
              <a:rPr lang="en-US" sz="2400" dirty="0" smtClean="0"/>
              <a:t>relevant information and/or services to the user, where relevancy depends on the user's task"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5893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aspects of context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82884" y="1340768"/>
            <a:ext cx="8356600" cy="500066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smtClean="0"/>
              <a:t>3 important aspects of context according to </a:t>
            </a:r>
            <a:r>
              <a:rPr lang="en-US" sz="2000" dirty="0" err="1" smtClean="0"/>
              <a:t>Schilit</a:t>
            </a:r>
            <a:r>
              <a:rPr lang="en-US" sz="2000" dirty="0" smtClean="0"/>
              <a:t> et. al:</a:t>
            </a:r>
          </a:p>
          <a:p>
            <a:r>
              <a:rPr lang="en-US" sz="2000" dirty="0" smtClean="0"/>
              <a:t>Where are you?</a:t>
            </a:r>
          </a:p>
          <a:p>
            <a:r>
              <a:rPr lang="en-US" sz="2000" dirty="0" smtClean="0"/>
              <a:t>Who are you with?</a:t>
            </a:r>
          </a:p>
          <a:p>
            <a:r>
              <a:rPr lang="en-US" sz="2000" dirty="0" smtClean="0"/>
              <a:t>What resources are nearby?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dirty="0" smtClean="0"/>
              <a:t>4 dimensions of context (Gross and </a:t>
            </a:r>
            <a:r>
              <a:rPr lang="en-US" sz="2000" dirty="0" err="1" smtClean="0"/>
              <a:t>Specht</a:t>
            </a:r>
            <a:r>
              <a:rPr lang="en-US" sz="2000" dirty="0" smtClean="0"/>
              <a:t> [2001]) :</a:t>
            </a:r>
          </a:p>
          <a:p>
            <a:r>
              <a:rPr lang="en-US" sz="2000" dirty="0" smtClean="0"/>
              <a:t>Location</a:t>
            </a:r>
          </a:p>
          <a:p>
            <a:r>
              <a:rPr lang="en-US" sz="2000" dirty="0" smtClean="0"/>
              <a:t>Identity (user’s interests, preferences, knowledge and activity logs)</a:t>
            </a:r>
          </a:p>
          <a:p>
            <a:r>
              <a:rPr lang="en-US" sz="2000" dirty="0" smtClean="0"/>
              <a:t>Time (e.g. working hours)</a:t>
            </a:r>
          </a:p>
          <a:p>
            <a:r>
              <a:rPr lang="en-US" sz="2000" dirty="0" smtClean="0"/>
              <a:t>Environment or activity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19670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michael\pics\work\media\geo2010\TecO_2009_05_ABBService.jpg"/>
          <p:cNvPicPr>
            <a:picLocks noChangeAspect="1" noChangeArrowheads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33825" cy="6925589"/>
          </a:xfrm>
          <a:prstGeom prst="rect">
            <a:avLst/>
          </a:prstGeom>
          <a:noFill/>
        </p:spPr>
      </p:pic>
      <p:sp>
        <p:nvSpPr>
          <p:cNvPr id="4" name="Textfeld 3"/>
          <p:cNvSpPr txBox="1"/>
          <p:nvPr/>
        </p:nvSpPr>
        <p:spPr>
          <a:xfrm>
            <a:off x="0" y="0"/>
            <a:ext cx="9144000" cy="307777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bg2">
                    <a:lumMod val="50000"/>
                  </a:schemeClr>
                </a:solidFill>
                <a:latin typeface="Verdana" pitchFamily="34" charset="0"/>
              </a:rPr>
              <a:t>teco.kit.edu							</a:t>
            </a:r>
            <a:r>
              <a:rPr lang="de-DE" sz="1400" dirty="0" smtClean="0">
                <a:solidFill>
                  <a:srgbClr val="C00000"/>
                </a:solidFill>
                <a:latin typeface="Verdana" pitchFamily="34" charset="0"/>
              </a:rPr>
              <a:t>Industrie 4.0</a:t>
            </a:r>
            <a:endParaRPr lang="de-DE" sz="1400" dirty="0">
              <a:solidFill>
                <a:srgbClr val="C00000"/>
              </a:solidFill>
              <a:latin typeface="Verdana" pitchFamily="34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6262577" y="4253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0" y="5304977"/>
            <a:ext cx="10358651" cy="769441"/>
          </a:xfrm>
          <a:prstGeom prst="rect">
            <a:avLst/>
          </a:prstGeom>
          <a:solidFill>
            <a:schemeClr val="bg1">
              <a:alpha val="71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rgbClr val="C00000"/>
                </a:solidFill>
                <a:latin typeface="DINMittelschrift" pitchFamily="34" charset="0"/>
              </a:rPr>
              <a:t>More types of Context?</a:t>
            </a:r>
            <a:endParaRPr lang="en-GB" sz="3600" dirty="0" smtClean="0">
              <a:solidFill>
                <a:srgbClr val="C00000"/>
              </a:solidFill>
              <a:latin typeface="DINMittelschrif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321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0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4.6"/>
</p:tagLst>
</file>

<file path=ppt/theme/theme1.xml><?xml version="1.0" encoding="utf-8"?>
<a:theme xmlns:a="http://schemas.openxmlformats.org/drawingml/2006/main" name="KIT_master_ppt2007_e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KIT">
      <a:majorFont>
        <a:latin typeface="Frutiger LT Std 45 Light"/>
        <a:ea typeface=""/>
        <a:cs typeface=""/>
      </a:majorFont>
      <a:minorFont>
        <a:latin typeface="Frutiger LT Std 45 Light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KIT_master_ppt2007_en</Template>
  <TotalTime>0</TotalTime>
  <Words>2510</Words>
  <Application>Microsoft Office PowerPoint</Application>
  <PresentationFormat>Bildschirmpräsentation (4:3)</PresentationFormat>
  <Paragraphs>421</Paragraphs>
  <Slides>56</Slides>
  <Notes>30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11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9" baseType="lpstr">
      <vt:lpstr>Alte DIN 1451 Mittelschrift</vt:lpstr>
      <vt:lpstr>Arial</vt:lpstr>
      <vt:lpstr>Arial Black</vt:lpstr>
      <vt:lpstr>Calibri</vt:lpstr>
      <vt:lpstr>Candara</vt:lpstr>
      <vt:lpstr>DINMittelschrift</vt:lpstr>
      <vt:lpstr>DINPro-Regular</vt:lpstr>
      <vt:lpstr>Frutiger LT Std 45 Light</vt:lpstr>
      <vt:lpstr>Tahoma</vt:lpstr>
      <vt:lpstr>Verdana</vt:lpstr>
      <vt:lpstr>Wingdings</vt:lpstr>
      <vt:lpstr>KIT_master_ppt2007_en</vt:lpstr>
      <vt:lpstr>Visio</vt:lpstr>
      <vt:lpstr>Context Sensitive Systems Part 2: History of Context Awareness SS 2016 teco.kit.edu, pcs.tm.kit.edu</vt:lpstr>
      <vt:lpstr>Recap: Context optimizes!</vt:lpstr>
      <vt:lpstr>Feedback last lecture:</vt:lpstr>
      <vt:lpstr>PowerPoint-Präsentation</vt:lpstr>
      <vt:lpstr>Core Definition by Schilit et al., 1994</vt:lpstr>
      <vt:lpstr>Definition by Chen/Kotz: Acive vs. Passive</vt:lpstr>
      <vt:lpstr>Definition by Dey/Abowd: Primary vs Secondary</vt:lpstr>
      <vt:lpstr>Different aspects of context</vt:lpstr>
      <vt:lpstr>PowerPoint-Präsentation</vt:lpstr>
      <vt:lpstr>More common aspects to context</vt:lpstr>
      <vt:lpstr>Classes of  context-sensitive applications</vt:lpstr>
      <vt:lpstr>PowerPoint-Präsentation</vt:lpstr>
      <vt:lpstr>Olivetti Active Badges</vt:lpstr>
      <vt:lpstr>Active Badge Hardware</vt:lpstr>
      <vt:lpstr>Goal [Dey and Abowd, 2000]</vt:lpstr>
      <vt:lpstr>Operational Definition of Context</vt:lpstr>
      <vt:lpstr>Active Badges</vt:lpstr>
      <vt:lpstr>Beacon based context today</vt:lpstr>
      <vt:lpstr>What’s the Context?</vt:lpstr>
      <vt:lpstr>Museum Audio Guide Example</vt:lpstr>
      <vt:lpstr>HP Cooltown: The electronic guidebook,2002</vt:lpstr>
      <vt:lpstr>Context-Aware Applications</vt:lpstr>
      <vt:lpstr>Context Toolkit [Salber et al, 1999]</vt:lpstr>
      <vt:lpstr>Active Badges</vt:lpstr>
      <vt:lpstr>PowerPoint-Präsentation</vt:lpstr>
      <vt:lpstr>Discussion</vt:lpstr>
      <vt:lpstr>Implications of Representable Context</vt:lpstr>
      <vt:lpstr>Dourish’s Context</vt:lpstr>
      <vt:lpstr>Dey vs. Dourish</vt:lpstr>
      <vt:lpstr>Building an Application</vt:lpstr>
      <vt:lpstr>Example: Web Apps</vt:lpstr>
      <vt:lpstr>Google Mail</vt:lpstr>
      <vt:lpstr>Google Now</vt:lpstr>
      <vt:lpstr>Context Based Services</vt:lpstr>
      <vt:lpstr>Predictive Maintenance</vt:lpstr>
      <vt:lpstr>PowerPoint-Präsentation</vt:lpstr>
      <vt:lpstr>Institut für Telematik</vt:lpstr>
      <vt:lpstr> TECO</vt:lpstr>
      <vt:lpstr>Research @</vt:lpstr>
      <vt:lpstr>PowerPoint-Präsentation</vt:lpstr>
      <vt:lpstr>Ubiquitäre Systeme</vt:lpstr>
      <vt:lpstr>PowerPoint-Präsentation</vt:lpstr>
      <vt:lpstr>Collaboration</vt:lpstr>
      <vt:lpstr>PowerPoint-Präsentation</vt:lpstr>
      <vt:lpstr>PowerPoint-Präsentation</vt:lpstr>
      <vt:lpstr>Activity Recognition for Mobile Phones</vt:lpstr>
      <vt:lpstr>Self-Awareness Activity Reasoning in Context</vt:lpstr>
      <vt:lpstr>Activity Recognition Using RF Signals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Basic Reading!!!</vt:lpstr>
      <vt:lpstr>More References used in this lecture</vt:lpstr>
    </vt:vector>
  </TitlesOfParts>
  <Company>TecO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Ubicomp Vorlesung</dc:title>
  <dc:creator>Michael Beigl;Till Riedel</dc:creator>
  <cp:keywords>Contex-Awareness;Pervasive Computing</cp:keywords>
  <dc:description>www.teco.edu</dc:description>
  <cp:lastModifiedBy>Till Riedel</cp:lastModifiedBy>
  <cp:revision>280</cp:revision>
  <dcterms:created xsi:type="dcterms:W3CDTF">2010-05-03T07:48:13Z</dcterms:created>
  <dcterms:modified xsi:type="dcterms:W3CDTF">2016-04-24T13:50:45Z</dcterms:modified>
</cp:coreProperties>
</file>